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8" r:id="rId3"/>
    <p:sldId id="259" r:id="rId4"/>
    <p:sldId id="260" r:id="rId5"/>
    <p:sldId id="290" r:id="rId6"/>
    <p:sldId id="261" r:id="rId7"/>
    <p:sldId id="262" r:id="rId8"/>
    <p:sldId id="263" r:id="rId9"/>
    <p:sldId id="291" r:id="rId10"/>
    <p:sldId id="264" r:id="rId11"/>
    <p:sldId id="265" r:id="rId12"/>
    <p:sldId id="266" r:id="rId13"/>
    <p:sldId id="292" r:id="rId14"/>
    <p:sldId id="267" r:id="rId15"/>
    <p:sldId id="268" r:id="rId16"/>
    <p:sldId id="269" r:id="rId17"/>
    <p:sldId id="270" r:id="rId18"/>
    <p:sldId id="293" r:id="rId19"/>
    <p:sldId id="271" r:id="rId20"/>
    <p:sldId id="272" r:id="rId21"/>
    <p:sldId id="273" r:id="rId22"/>
    <p:sldId id="274" r:id="rId23"/>
    <p:sldId id="294" r:id="rId24"/>
    <p:sldId id="275" r:id="rId25"/>
    <p:sldId id="276" r:id="rId26"/>
    <p:sldId id="277" r:id="rId27"/>
    <p:sldId id="278" r:id="rId28"/>
    <p:sldId id="295" r:id="rId29"/>
    <p:sldId id="279" r:id="rId30"/>
    <p:sldId id="280" r:id="rId31"/>
    <p:sldId id="281" r:id="rId32"/>
    <p:sldId id="282" r:id="rId33"/>
    <p:sldId id="297" r:id="rId34"/>
    <p:sldId id="283" r:id="rId35"/>
    <p:sldId id="284" r:id="rId36"/>
    <p:sldId id="285" r:id="rId37"/>
    <p:sldId id="286" r:id="rId38"/>
    <p:sldId id="287" r:id="rId39"/>
    <p:sldId id="288" r:id="rId40"/>
    <p:sldId id="289" r:id="rId4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59BE93-F7E5-8F49-A8AF-5BE03CFF9C34}" type="datetimeFigureOut">
              <a:rPr lang="fr-FR" smtClean="0"/>
              <a:t>27/02/2023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2E314F-458E-B141-B852-4997B85D5406}" type="slidenum">
              <a:rPr lang="fr-FR" smtClean="0"/>
              <a:t>‹N°›</a:t>
            </a:fld>
            <a:endParaRPr lang="fr-FR"/>
          </a:p>
        </p:txBody>
      </p:sp>
    </p:spTree>
    <p:extLst>
      <p:ext uri="{BB962C8B-B14F-4D97-AF65-F5344CB8AC3E}">
        <p14:creationId xmlns:p14="http://schemas.microsoft.com/office/powerpoint/2010/main" val="38895898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E1C911E4-A432-944C-A4BA-265C64ED6453}" type="slidenum">
              <a:rPr lang="fr-FR"/>
              <a:pPr>
                <a:defRPr/>
              </a:pPr>
              <a:t>1</a:t>
            </a:fld>
            <a:endParaRPr lang="fr-FR"/>
          </a:p>
        </p:txBody>
      </p:sp>
      <p:sp>
        <p:nvSpPr>
          <p:cNvPr id="188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8419"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933084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BE99982B-EC5A-EF42-8A1F-B3507F793CB8}" type="slidenum">
              <a:rPr lang="fr-FR"/>
              <a:pPr>
                <a:defRPr/>
              </a:pPr>
              <a:t>12</a:t>
            </a:fld>
            <a:endParaRPr lang="fr-FR"/>
          </a:p>
        </p:txBody>
      </p:sp>
      <p:sp>
        <p:nvSpPr>
          <p:cNvPr id="1986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8659"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24445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66DAF80A-8D5B-8447-9E69-638E075C6AF2}" type="slidenum">
              <a:rPr lang="fr-FR"/>
              <a:pPr>
                <a:defRPr/>
              </a:pPr>
              <a:t>14</a:t>
            </a:fld>
            <a:endParaRPr lang="fr-FR"/>
          </a:p>
        </p:txBody>
      </p:sp>
      <p:sp>
        <p:nvSpPr>
          <p:cNvPr id="199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9683"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96095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D74B5467-C9B2-D44D-9B71-13D9BF2B4DE7}" type="slidenum">
              <a:rPr lang="fr-FR"/>
              <a:pPr>
                <a:defRPr/>
              </a:pPr>
              <a:t>15</a:t>
            </a:fld>
            <a:endParaRPr lang="fr-FR"/>
          </a:p>
        </p:txBody>
      </p:sp>
      <p:sp>
        <p:nvSpPr>
          <p:cNvPr id="200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0707"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81982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A523412E-79BD-4C42-BCD0-C57054ACFD6A}" type="slidenum">
              <a:rPr lang="fr-FR"/>
              <a:pPr>
                <a:defRPr/>
              </a:pPr>
              <a:t>16</a:t>
            </a:fld>
            <a:endParaRPr lang="fr-FR"/>
          </a:p>
        </p:txBody>
      </p:sp>
      <p:sp>
        <p:nvSpPr>
          <p:cNvPr id="201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1731"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4567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AB1D7D39-DCCE-5A40-AA4B-CC651BED64E4}" type="slidenum">
              <a:rPr lang="fr-FR"/>
              <a:pPr>
                <a:defRPr/>
              </a:pPr>
              <a:t>17</a:t>
            </a:fld>
            <a:endParaRPr lang="fr-FR"/>
          </a:p>
        </p:txBody>
      </p:sp>
      <p:sp>
        <p:nvSpPr>
          <p:cNvPr id="2027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2755"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989352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934FBAED-A83A-634E-9F89-2F9CCB1D0D04}" type="slidenum">
              <a:rPr lang="fr-FR"/>
              <a:pPr>
                <a:defRPr/>
              </a:pPr>
              <a:t>19</a:t>
            </a:fld>
            <a:endParaRPr lang="fr-FR"/>
          </a:p>
        </p:txBody>
      </p:sp>
      <p:sp>
        <p:nvSpPr>
          <p:cNvPr id="203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3779"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81351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4E4A8DD8-3D97-AA44-B2CE-D30A1D91D6A3}" type="slidenum">
              <a:rPr lang="fr-FR"/>
              <a:pPr>
                <a:defRPr/>
              </a:pPr>
              <a:t>20</a:t>
            </a:fld>
            <a:endParaRPr lang="fr-FR"/>
          </a:p>
        </p:txBody>
      </p:sp>
      <p:sp>
        <p:nvSpPr>
          <p:cNvPr id="204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03"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336194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FEB11356-034F-4347-BD8A-3A4F200AADED}" type="slidenum">
              <a:rPr lang="fr-FR"/>
              <a:pPr>
                <a:defRPr/>
              </a:pPr>
              <a:t>21</a:t>
            </a:fld>
            <a:endParaRPr lang="fr-FR"/>
          </a:p>
        </p:txBody>
      </p:sp>
      <p:sp>
        <p:nvSpPr>
          <p:cNvPr id="2058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5827"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421825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A6760C67-E540-D24F-A443-D429CD5EC85A}" type="slidenum">
              <a:rPr lang="fr-FR"/>
              <a:pPr>
                <a:defRPr/>
              </a:pPr>
              <a:t>22</a:t>
            </a:fld>
            <a:endParaRPr lang="fr-FR"/>
          </a:p>
        </p:txBody>
      </p:sp>
      <p:sp>
        <p:nvSpPr>
          <p:cNvPr id="206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6851"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32186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1D04CBCD-147D-714F-B4B2-B0A9BBC1C5B5}" type="slidenum">
              <a:rPr lang="fr-FR"/>
              <a:pPr>
                <a:defRPr/>
              </a:pPr>
              <a:t>24</a:t>
            </a:fld>
            <a:endParaRPr lang="fr-FR"/>
          </a:p>
        </p:txBody>
      </p:sp>
      <p:sp>
        <p:nvSpPr>
          <p:cNvPr id="207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7875"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73156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4E3E5E9E-542C-A44A-A581-D505E60F1412}" type="slidenum">
              <a:rPr lang="fr-FR"/>
              <a:pPr>
                <a:defRPr/>
              </a:pPr>
              <a:t>2</a:t>
            </a:fld>
            <a:endParaRPr lang="fr-FR"/>
          </a:p>
        </p:txBody>
      </p:sp>
      <p:sp>
        <p:nvSpPr>
          <p:cNvPr id="189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9443"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8752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DCEC03D9-ECD3-EE46-821C-62C8DB9F1E31}" type="slidenum">
              <a:rPr lang="fr-FR"/>
              <a:pPr>
                <a:defRPr/>
              </a:pPr>
              <a:t>25</a:t>
            </a:fld>
            <a:endParaRPr lang="fr-FR"/>
          </a:p>
        </p:txBody>
      </p:sp>
      <p:sp>
        <p:nvSpPr>
          <p:cNvPr id="208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8899"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46065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D0AA6C29-27AE-2A4D-A91F-E9A716EE42FF}" type="slidenum">
              <a:rPr lang="fr-FR"/>
              <a:pPr>
                <a:defRPr/>
              </a:pPr>
              <a:t>26</a:t>
            </a:fld>
            <a:endParaRPr lang="fr-FR"/>
          </a:p>
        </p:txBody>
      </p:sp>
      <p:sp>
        <p:nvSpPr>
          <p:cNvPr id="209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9923"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495375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C67238E4-2942-A446-99CD-960AFB799BD2}" type="slidenum">
              <a:rPr lang="fr-FR"/>
              <a:pPr>
                <a:defRPr/>
              </a:pPr>
              <a:t>27</a:t>
            </a:fld>
            <a:endParaRPr lang="fr-FR"/>
          </a:p>
        </p:txBody>
      </p:sp>
      <p:sp>
        <p:nvSpPr>
          <p:cNvPr id="210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0947"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76336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2241BB4C-03D3-CE42-80FD-3872A2BDCF8D}" type="slidenum">
              <a:rPr lang="fr-FR"/>
              <a:pPr>
                <a:defRPr/>
              </a:pPr>
              <a:t>29</a:t>
            </a:fld>
            <a:endParaRPr lang="fr-FR"/>
          </a:p>
        </p:txBody>
      </p:sp>
      <p:sp>
        <p:nvSpPr>
          <p:cNvPr id="211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1971"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917305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072747F1-81B9-744D-9C33-B054E49CAF28}" type="slidenum">
              <a:rPr lang="fr-FR"/>
              <a:pPr>
                <a:defRPr/>
              </a:pPr>
              <a:t>30</a:t>
            </a:fld>
            <a:endParaRPr lang="fr-FR"/>
          </a:p>
        </p:txBody>
      </p:sp>
      <p:sp>
        <p:nvSpPr>
          <p:cNvPr id="2129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2995"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575705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F002495F-BF68-3A4A-A3E8-6A75D6EA83C5}" type="slidenum">
              <a:rPr lang="fr-FR"/>
              <a:pPr>
                <a:defRPr/>
              </a:pPr>
              <a:t>31</a:t>
            </a:fld>
            <a:endParaRPr lang="fr-FR"/>
          </a:p>
        </p:txBody>
      </p:sp>
      <p:sp>
        <p:nvSpPr>
          <p:cNvPr id="214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4019"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94064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5CFA72C0-D5A6-264B-BDE8-67476F719640}" type="slidenum">
              <a:rPr lang="fr-FR"/>
              <a:pPr>
                <a:defRPr/>
              </a:pPr>
              <a:t>32</a:t>
            </a:fld>
            <a:endParaRPr lang="fr-FR"/>
          </a:p>
        </p:txBody>
      </p:sp>
      <p:sp>
        <p:nvSpPr>
          <p:cNvPr id="2150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43"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461273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2E314F-458E-B141-B852-4997B85D5406}" type="slidenum">
              <a:rPr lang="fr-FR" smtClean="0"/>
              <a:t>33</a:t>
            </a:fld>
            <a:endParaRPr lang="fr-FR"/>
          </a:p>
        </p:txBody>
      </p:sp>
    </p:spTree>
    <p:extLst>
      <p:ext uri="{BB962C8B-B14F-4D97-AF65-F5344CB8AC3E}">
        <p14:creationId xmlns:p14="http://schemas.microsoft.com/office/powerpoint/2010/main" val="2612231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968F7F78-E31F-744D-8CC1-0F25FEBD876B}" type="slidenum">
              <a:rPr lang="fr-FR"/>
              <a:pPr>
                <a:defRPr/>
              </a:pPr>
              <a:t>34</a:t>
            </a:fld>
            <a:endParaRPr lang="fr-FR"/>
          </a:p>
        </p:txBody>
      </p:sp>
      <p:sp>
        <p:nvSpPr>
          <p:cNvPr id="216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6067"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6938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6FF64C2C-CC55-B347-A41D-DB11972B636F}" type="slidenum">
              <a:rPr lang="fr-FR"/>
              <a:pPr>
                <a:defRPr/>
              </a:pPr>
              <a:t>35</a:t>
            </a:fld>
            <a:endParaRPr lang="fr-FR"/>
          </a:p>
        </p:txBody>
      </p:sp>
      <p:sp>
        <p:nvSpPr>
          <p:cNvPr id="217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7091"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25636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57016C6D-0D66-1D4E-92FE-A9E70B9D14CF}" type="slidenum">
              <a:rPr lang="fr-FR"/>
              <a:pPr>
                <a:defRPr/>
              </a:pPr>
              <a:t>3</a:t>
            </a:fld>
            <a:endParaRPr lang="fr-FR"/>
          </a:p>
        </p:txBody>
      </p:sp>
      <p:sp>
        <p:nvSpPr>
          <p:cNvPr id="1904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0467"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098193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79FE6827-1E7C-4247-9E47-82FD3F539AC9}" type="slidenum">
              <a:rPr lang="fr-FR"/>
              <a:pPr>
                <a:defRPr/>
              </a:pPr>
              <a:t>36</a:t>
            </a:fld>
            <a:endParaRPr lang="fr-FR"/>
          </a:p>
        </p:txBody>
      </p:sp>
      <p:sp>
        <p:nvSpPr>
          <p:cNvPr id="218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8115"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343886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D8BDBF9B-54CF-DA44-B9E4-64E6E20D9819}" type="slidenum">
              <a:rPr lang="fr-FR"/>
              <a:pPr>
                <a:defRPr/>
              </a:pPr>
              <a:t>37</a:t>
            </a:fld>
            <a:endParaRPr lang="fr-FR"/>
          </a:p>
        </p:txBody>
      </p:sp>
      <p:sp>
        <p:nvSpPr>
          <p:cNvPr id="219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412017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74CA425A-582C-DA41-948A-1D0E8D7E62E8}" type="slidenum">
              <a:rPr lang="fr-FR"/>
              <a:pPr>
                <a:defRPr/>
              </a:pPr>
              <a:t>38</a:t>
            </a:fld>
            <a:endParaRPr lang="fr-FR"/>
          </a:p>
        </p:txBody>
      </p:sp>
      <p:sp>
        <p:nvSpPr>
          <p:cNvPr id="2201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390387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F1CC0BDC-E287-8A41-AA6D-FF7603FFA7D4}" type="slidenum">
              <a:rPr lang="fr-FR"/>
              <a:pPr>
                <a:defRPr/>
              </a:pPr>
              <a:t>39</a:t>
            </a:fld>
            <a:endParaRPr lang="fr-FR"/>
          </a:p>
        </p:txBody>
      </p:sp>
      <p:sp>
        <p:nvSpPr>
          <p:cNvPr id="221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918483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3CAF767C-145D-A349-B4E4-DA89A69F6B5A}" type="slidenum">
              <a:rPr lang="fr-FR"/>
              <a:pPr>
                <a:defRPr/>
              </a:pPr>
              <a:t>4</a:t>
            </a:fld>
            <a:endParaRPr lang="fr-FR"/>
          </a:p>
        </p:txBody>
      </p:sp>
      <p:sp>
        <p:nvSpPr>
          <p:cNvPr id="1925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2515"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59784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96961DC8-5DA0-574B-A1BA-D18D437620BF}" type="slidenum">
              <a:rPr lang="fr-FR"/>
              <a:pPr>
                <a:defRPr/>
              </a:pPr>
              <a:t>6</a:t>
            </a:fld>
            <a:endParaRPr lang="fr-FR"/>
          </a:p>
        </p:txBody>
      </p:sp>
      <p:sp>
        <p:nvSpPr>
          <p:cNvPr id="193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3539"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57459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8C78DF0E-902A-0F47-AF7C-D51193E546A0}" type="slidenum">
              <a:rPr lang="fr-FR"/>
              <a:pPr>
                <a:defRPr/>
              </a:pPr>
              <a:t>7</a:t>
            </a:fld>
            <a:endParaRPr lang="fr-FR"/>
          </a:p>
        </p:txBody>
      </p:sp>
      <p:sp>
        <p:nvSpPr>
          <p:cNvPr id="1945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63"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701539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919BA9B7-3406-FD4E-95C3-4003C02B7DF3}" type="slidenum">
              <a:rPr lang="fr-FR"/>
              <a:pPr>
                <a:defRPr/>
              </a:pPr>
              <a:t>8</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5587"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114384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3095AFE7-79BF-B24D-9EB7-CE466006DE61}" type="slidenum">
              <a:rPr lang="fr-FR"/>
              <a:pPr>
                <a:defRPr/>
              </a:pPr>
              <a:t>10</a:t>
            </a:fld>
            <a:endParaRPr lang="fr-FR"/>
          </a:p>
        </p:txBody>
      </p:sp>
      <p:sp>
        <p:nvSpPr>
          <p:cNvPr id="196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93461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p:cNvSpPr>
          <p:nvPr>
            <p:ph type="sldNum" sz="quarter" idx="5"/>
          </p:nvPr>
        </p:nvSpPr>
        <p:spPr/>
        <p:txBody>
          <a:bodyPr/>
          <a:lstStyle/>
          <a:p>
            <a:pPr>
              <a:defRPr/>
            </a:pPr>
            <a:fld id="{657992CA-B340-4546-875E-3FE526843153}" type="slidenum">
              <a:rPr lang="fr-FR"/>
              <a:pPr>
                <a:defRPr/>
              </a:pPr>
              <a:t>11</a:t>
            </a:fld>
            <a:endParaRPr lang="fr-FR"/>
          </a:p>
        </p:txBody>
      </p:sp>
      <p:sp>
        <p:nvSpPr>
          <p:cNvPr id="197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7635" name="Rectangle 3"/>
          <p:cNvSpPr>
            <a:spLocks noGrp="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2078480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36353D7-3EF1-0F44-B5CB-D46F78F90FD0}" type="datetimeFigureOut">
              <a:rPr lang="fr-FR" smtClean="0"/>
              <a:t>27/02/2023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1422776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36353D7-3EF1-0F44-B5CB-D46F78F90FD0}" type="datetimeFigureOut">
              <a:rPr lang="fr-FR" smtClean="0"/>
              <a:t>27/02/2023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176328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36353D7-3EF1-0F44-B5CB-D46F78F90FD0}" type="datetimeFigureOut">
              <a:rPr lang="fr-FR" smtClean="0"/>
              <a:t>27/02/2023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88274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36353D7-3EF1-0F44-B5CB-D46F78F90FD0}" type="datetimeFigureOut">
              <a:rPr lang="fr-FR" smtClean="0"/>
              <a:t>27/02/2023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194924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36353D7-3EF1-0F44-B5CB-D46F78F90FD0}" type="datetimeFigureOut">
              <a:rPr lang="fr-FR" smtClean="0"/>
              <a:t>27/02/2023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1548782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36353D7-3EF1-0F44-B5CB-D46F78F90FD0}" type="datetimeFigureOut">
              <a:rPr lang="fr-FR" smtClean="0"/>
              <a:t>27/02/2023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348012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36353D7-3EF1-0F44-B5CB-D46F78F90FD0}" type="datetimeFigureOut">
              <a:rPr lang="fr-FR" smtClean="0"/>
              <a:t>27/02/2023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25372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36353D7-3EF1-0F44-B5CB-D46F78F90FD0}" type="datetimeFigureOut">
              <a:rPr lang="fr-FR" smtClean="0"/>
              <a:t>27/02/2023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34715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36353D7-3EF1-0F44-B5CB-D46F78F90FD0}" type="datetimeFigureOut">
              <a:rPr lang="fr-FR" smtClean="0"/>
              <a:t>27/02/2023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192192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36353D7-3EF1-0F44-B5CB-D46F78F90FD0}" type="datetimeFigureOut">
              <a:rPr lang="fr-FR" smtClean="0"/>
              <a:t>27/02/2023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226669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36353D7-3EF1-0F44-B5CB-D46F78F90FD0}" type="datetimeFigureOut">
              <a:rPr lang="fr-FR" smtClean="0"/>
              <a:t>27/02/2023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E2F6473-B064-7945-9D5D-5C9FFA1AD7E6}" type="slidenum">
              <a:rPr lang="fr-FR" smtClean="0"/>
              <a:t>‹N°›</a:t>
            </a:fld>
            <a:endParaRPr lang="fr-FR"/>
          </a:p>
        </p:txBody>
      </p:sp>
    </p:spTree>
    <p:extLst>
      <p:ext uri="{BB962C8B-B14F-4D97-AF65-F5344CB8AC3E}">
        <p14:creationId xmlns:p14="http://schemas.microsoft.com/office/powerpoint/2010/main" val="476811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353D7-3EF1-0F44-B5CB-D46F78F90FD0}" type="datetimeFigureOut">
              <a:rPr lang="fr-FR" smtClean="0"/>
              <a:t>27/02/2023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F6473-B064-7945-9D5D-5C9FFA1AD7E6}" type="slidenum">
              <a:rPr lang="fr-FR" smtClean="0"/>
              <a:t>‹N°›</a:t>
            </a:fld>
            <a:endParaRPr lang="fr-FR"/>
          </a:p>
        </p:txBody>
      </p:sp>
    </p:spTree>
    <p:extLst>
      <p:ext uri="{BB962C8B-B14F-4D97-AF65-F5344CB8AC3E}">
        <p14:creationId xmlns:p14="http://schemas.microsoft.com/office/powerpoint/2010/main" val="373625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7826" name="Text Box 2"/>
          <p:cNvSpPr txBox="1">
            <a:spLocks noChangeArrowheads="1"/>
          </p:cNvSpPr>
          <p:nvPr/>
        </p:nvSpPr>
        <p:spPr bwMode="auto">
          <a:xfrm>
            <a:off x="4045149" y="-415230"/>
            <a:ext cx="2794992" cy="1554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0100">
                <a:solidFill>
                  <a:srgbClr val="D6D6D6"/>
                </a:solidFill>
                <a:latin typeface="Apple Chancery" charset="0"/>
              </a:rPr>
              <a:t>2001</a:t>
            </a:r>
          </a:p>
        </p:txBody>
      </p:sp>
      <p:pic>
        <p:nvPicPr>
          <p:cNvPr id="77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448" y="1775892"/>
            <a:ext cx="5735092" cy="3786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7828" name="Text Box 4"/>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778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7830" name="Text Box 6"/>
          <p:cNvSpPr txBox="1">
            <a:spLocks noChangeArrowheads="1"/>
          </p:cNvSpPr>
          <p:nvPr/>
        </p:nvSpPr>
        <p:spPr bwMode="auto">
          <a:xfrm>
            <a:off x="1732360" y="325934"/>
            <a:ext cx="7420570" cy="2355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500">
                <a:solidFill>
                  <a:srgbClr val="000000"/>
                </a:solidFill>
                <a:latin typeface="Trebuchet MS" charset="0"/>
              </a:rPr>
              <a:t>WORLD HERITAGE IN MOROCCO</a:t>
            </a:r>
          </a:p>
        </p:txBody>
      </p:sp>
      <p:sp>
        <p:nvSpPr>
          <p:cNvPr id="77831" name="Text Box 7"/>
          <p:cNvSpPr txBox="1">
            <a:spLocks noChangeArrowheads="1"/>
          </p:cNvSpPr>
          <p:nvPr/>
        </p:nvSpPr>
        <p:spPr bwMode="auto">
          <a:xfrm>
            <a:off x="1732360" y="602754"/>
            <a:ext cx="7420570" cy="20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FOR PRESERVATION AND PROMOTION OF AN INTANGIBLE CULTURAL HERITAGE OF HUMANITY :</a:t>
            </a:r>
          </a:p>
        </p:txBody>
      </p:sp>
      <p:sp>
        <p:nvSpPr>
          <p:cNvPr id="77832" name="Text Box 8"/>
          <p:cNvSpPr txBox="1">
            <a:spLocks noChangeArrowheads="1"/>
          </p:cNvSpPr>
          <p:nvPr/>
        </p:nvSpPr>
        <p:spPr bwMode="auto">
          <a:xfrm>
            <a:off x="1732360" y="825996"/>
            <a:ext cx="7420570" cy="2790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800" b="1">
                <a:solidFill>
                  <a:srgbClr val="A11C19"/>
                </a:solidFill>
                <a:latin typeface="Trebuchet MS" charset="0"/>
              </a:rPr>
              <a:t>THE SPACE OF JAMAA EL-FNA SQUARE IN MARRAKECH</a:t>
            </a:r>
          </a:p>
        </p:txBody>
      </p:sp>
    </p:spTree>
    <p:extLst>
      <p:ext uri="{BB962C8B-B14F-4D97-AF65-F5344CB8AC3E}">
        <p14:creationId xmlns:p14="http://schemas.microsoft.com/office/powerpoint/2010/main" val="246758337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6018"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6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6020"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6021"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6022"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6023"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AERIAN VIEWS</a:t>
            </a:r>
          </a:p>
        </p:txBody>
      </p:sp>
      <p:pic>
        <p:nvPicPr>
          <p:cNvPr id="201736" name="Picture 10" descr="VA JAMAA AL FNA 1963 (2A1)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0801" y="1660922"/>
            <a:ext cx="3103066" cy="423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7" name="Picture 11" descr="VA JAMAA AL-FNA 1963 (B2B)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590" y="1660922"/>
            <a:ext cx="3103066" cy="423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19676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6027"/>
                                        </p:tgtEl>
                                        <p:attrNameLst>
                                          <p:attrName>style.visibility</p:attrName>
                                        </p:attrNameLst>
                                      </p:cBhvr>
                                      <p:to>
                                        <p:strVal val="visible"/>
                                      </p:to>
                                    </p:set>
                                    <p:animEffect transition="in" filter="dissolve">
                                      <p:cBhvr>
                                        <p:cTn id="7"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7042"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70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7044"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7045"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7046"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7047"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HALQA OR CIRCLE'S SPECTACLE</a:t>
            </a:r>
          </a:p>
        </p:txBody>
      </p:sp>
      <p:pic>
        <p:nvPicPr>
          <p:cNvPr id="870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168" y="1621855"/>
            <a:ext cx="6481837" cy="43219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077367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8066"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80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8068"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8069"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8070"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8071"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HALQA OR CIRCLE'S SPECTACLE</a:t>
            </a:r>
          </a:p>
        </p:txBody>
      </p:sp>
      <p:pic>
        <p:nvPicPr>
          <p:cNvPr id="880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490" y="1444377"/>
            <a:ext cx="6408167" cy="45563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938933"/>
      </p:ext>
    </p:extLst>
  </p:cSld>
  <p:clrMapOvr>
    <a:masterClrMapping/>
  </p:clrMapOvr>
  <p:transition spd="med">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0E22D-6DBC-BC41-6D07-962E2EF737B5}"/>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A16F8534-50BC-F3BD-4403-06C863D20402}"/>
              </a:ext>
            </a:extLst>
          </p:cNvPr>
          <p:cNvSpPr>
            <a:spLocks noGrp="1"/>
          </p:cNvSpPr>
          <p:nvPr>
            <p:ph idx="1"/>
          </p:nvPr>
        </p:nvSpPr>
        <p:spPr/>
        <p:txBody>
          <a:bodyPr>
            <a:normAutofit fontScale="47500" lnSpcReduction="20000"/>
          </a:bodyPr>
          <a:lstStyle/>
          <a:p>
            <a:pPr marL="0" indent="0" algn="just">
              <a:lnSpc>
                <a:spcPct val="200000"/>
              </a:lnSpc>
              <a:spcAft>
                <a:spcPts val="0"/>
              </a:spcAft>
              <a:buNone/>
            </a:pPr>
            <a:r>
              <a:rPr lang="en-US" sz="1800" b="1" dirty="0">
                <a:solidFill>
                  <a:srgbClr val="800080"/>
                </a:solidFill>
                <a:effectLst/>
                <a:latin typeface="Arial" panose="020B0604020202020204" pitchFamily="34" charset="0"/>
                <a:ea typeface="Times"/>
                <a:cs typeface="Arial" panose="020B0604020202020204" pitchFamily="34" charset="0"/>
              </a:rPr>
              <a:t>	</a:t>
            </a:r>
          </a:p>
          <a:p>
            <a:pPr marL="0" indent="0" algn="just">
              <a:lnSpc>
                <a:spcPct val="200000"/>
              </a:lnSpc>
              <a:spcAft>
                <a:spcPts val="0"/>
              </a:spcAft>
              <a:buNone/>
            </a:pPr>
            <a:r>
              <a:rPr lang="en-US" sz="1800" b="1" dirty="0">
                <a:solidFill>
                  <a:srgbClr val="800080"/>
                </a:solidFill>
                <a:latin typeface="Arial" panose="020B0604020202020204" pitchFamily="34" charset="0"/>
                <a:ea typeface="Times"/>
                <a:cs typeface="Arial" panose="020B0604020202020204" pitchFamily="34" charset="0"/>
              </a:rPr>
              <a:t>	</a:t>
            </a:r>
            <a:r>
              <a:rPr lang="en-US" sz="1800" b="1" dirty="0">
                <a:solidFill>
                  <a:srgbClr val="800080"/>
                </a:solidFill>
                <a:effectLst/>
                <a:latin typeface="Arial" panose="020B0604020202020204" pitchFamily="34" charset="0"/>
                <a:ea typeface="Times"/>
                <a:cs typeface="Arial" panose="020B0604020202020204" pitchFamily="34" charset="0"/>
              </a:rPr>
              <a:t>3./ THE SPACE OF JAMAA AL-FNA SQUARE IN MARRAKECH</a:t>
            </a:r>
            <a:endParaRPr lang="fr-MA" sz="1800" dirty="0">
              <a:effectLst/>
              <a:latin typeface="Arial" panose="020B0604020202020204" pitchFamily="34" charset="0"/>
              <a:ea typeface="Times"/>
              <a:cs typeface="Arial" panose="020B0604020202020204" pitchFamily="34" charset="0"/>
            </a:endParaRPr>
          </a:p>
          <a:p>
            <a:pPr algn="just">
              <a:lnSpc>
                <a:spcPct val="200000"/>
              </a:lnSpc>
              <a:spcAft>
                <a:spcPts val="0"/>
              </a:spcAft>
            </a:pPr>
            <a:r>
              <a:rPr lang="en-US" sz="1800" b="1" dirty="0">
                <a:effectLst/>
                <a:latin typeface="Arial" panose="020B0604020202020204" pitchFamily="34" charset="0"/>
                <a:ea typeface="Times"/>
                <a:cs typeface="Times New Roman" panose="02020603050405020304" pitchFamily="18" charset="0"/>
              </a:rPr>
              <a:t>	</a:t>
            </a:r>
            <a:r>
              <a:rPr lang="en-US" sz="1800" b="1" dirty="0">
                <a:solidFill>
                  <a:srgbClr val="333399"/>
                </a:solidFill>
                <a:effectLst/>
                <a:latin typeface="Arial" panose="020B0604020202020204" pitchFamily="34" charset="0"/>
                <a:ea typeface="Times"/>
                <a:cs typeface="Times New Roman" panose="02020603050405020304" pitchFamily="18" charset="0"/>
              </a:rPr>
              <a:t>3.A./ Background</a:t>
            </a:r>
            <a:endParaRPr lang="fr-MA" sz="1800" dirty="0">
              <a:effectLst/>
              <a:latin typeface="Times"/>
              <a:ea typeface="Times"/>
              <a:cs typeface="Times New Roman" panose="02020603050405020304" pitchFamily="18" charset="0"/>
            </a:endParaRPr>
          </a:p>
          <a:p>
            <a:pPr algn="just">
              <a:spcAft>
                <a:spcPts val="0"/>
              </a:spcAft>
            </a:pPr>
            <a:r>
              <a:rPr lang="en-US" sz="1800" b="1" dirty="0">
                <a:effectLst/>
                <a:latin typeface="Arial" panose="020B0604020202020204" pitchFamily="34" charset="0"/>
                <a:ea typeface="Times"/>
                <a:cs typeface="Times New Roman" panose="02020603050405020304" pitchFamily="18" charset="0"/>
              </a:rPr>
              <a:t>	    	</a:t>
            </a:r>
            <a:r>
              <a:rPr lang="en-GB" sz="2000" dirty="0">
                <a:effectLst/>
                <a:latin typeface="Arial" panose="020B0604020202020204" pitchFamily="34" charset="0"/>
                <a:ea typeface="Times"/>
                <a:cs typeface="Arial" panose="020B0604020202020204" pitchFamily="34" charset="0"/>
              </a:rPr>
              <a:t>The Jama’ al </a:t>
            </a:r>
            <a:r>
              <a:rPr lang="en-GB" sz="2000" dirty="0" err="1">
                <a:effectLst/>
                <a:latin typeface="Arial" panose="020B0604020202020204" pitchFamily="34" charset="0"/>
                <a:ea typeface="Times"/>
                <a:cs typeface="Arial" panose="020B0604020202020204" pitchFamily="34" charset="0"/>
              </a:rPr>
              <a:t>Fna</a:t>
            </a:r>
            <a:r>
              <a:rPr lang="en-GB" sz="2000" dirty="0">
                <a:effectLst/>
                <a:latin typeface="Arial" panose="020B0604020202020204" pitchFamily="34" charset="0"/>
                <a:ea typeface="Times"/>
                <a:cs typeface="Arial" panose="020B0604020202020204" pitchFamily="34" charset="0"/>
              </a:rPr>
              <a:t> is situated in the Medina in the heart of the city of Marrakech. This city, at the bottom of the Atlas and at the gate of the desert, was inscribed on the World Heritage List of UNESCO in 1985. It was founded in 1070 by the Almoravids and had a rapid development. In the 12</a:t>
            </a:r>
            <a:r>
              <a:rPr lang="en-GB" sz="2000" baseline="30000" dirty="0">
                <a:effectLst/>
                <a:latin typeface="Arial" panose="020B0604020202020204" pitchFamily="34" charset="0"/>
                <a:ea typeface="Times"/>
                <a:cs typeface="Arial" panose="020B0604020202020204" pitchFamily="34" charset="0"/>
              </a:rPr>
              <a:t>th</a:t>
            </a:r>
            <a:r>
              <a:rPr lang="en-GB" sz="2000" dirty="0">
                <a:effectLst/>
                <a:latin typeface="Arial" panose="020B0604020202020204" pitchFamily="34" charset="0"/>
                <a:ea typeface="Times"/>
                <a:cs typeface="Arial" panose="020B0604020202020204" pitchFamily="34" charset="0"/>
              </a:rPr>
              <a:t> century, it was the capital of the Almohad empire which spread from the Atlantic to the Gulf of </a:t>
            </a:r>
            <a:r>
              <a:rPr lang="en-GB" sz="2000" dirty="0" err="1">
                <a:effectLst/>
                <a:latin typeface="Arial" panose="020B0604020202020204" pitchFamily="34" charset="0"/>
                <a:ea typeface="Times"/>
                <a:cs typeface="Arial" panose="020B0604020202020204" pitchFamily="34" charset="0"/>
              </a:rPr>
              <a:t>Gabes</a:t>
            </a:r>
            <a:r>
              <a:rPr lang="en-GB" sz="2000" dirty="0">
                <a:effectLst/>
                <a:latin typeface="Arial" panose="020B0604020202020204" pitchFamily="34" charset="0"/>
                <a:ea typeface="Times"/>
                <a:cs typeface="Arial" panose="020B0604020202020204" pitchFamily="34" charset="0"/>
              </a:rPr>
              <a:t>, from the Kingdom of Sudan to Andalusia. Historians and travellers have described with enthusiasm its vitality and the specificities of the multiple activities taking place on the Square. It is one of the rare squares in the world, which has kept its ancient characteristics and the multiple forms of popular cultural traditions which are daily created and renewed, and which maintain its international renown.</a:t>
            </a:r>
            <a:endParaRPr lang="fr-MA" sz="2000" dirty="0">
              <a:effectLst/>
              <a:latin typeface="Arial" panose="020B0604020202020204" pitchFamily="34" charset="0"/>
              <a:ea typeface="Times"/>
              <a:cs typeface="Arial" panose="020B0604020202020204" pitchFamily="34" charset="0"/>
            </a:endParaRPr>
          </a:p>
          <a:p>
            <a:pPr marL="0" indent="0" algn="just">
              <a:spcAft>
                <a:spcPts val="0"/>
              </a:spcAft>
              <a:buNone/>
            </a:pPr>
            <a:r>
              <a:rPr lang="en-GB" sz="2000" dirty="0">
                <a:effectLst/>
                <a:latin typeface="Arial" panose="020B0604020202020204" pitchFamily="34" charset="0"/>
                <a:ea typeface="Times"/>
                <a:cs typeface="Arial" panose="020B0604020202020204" pitchFamily="34" charset="0"/>
              </a:rPr>
              <a:t> </a:t>
            </a:r>
            <a:endParaRPr lang="fr-MA" sz="2000" dirty="0">
              <a:effectLst/>
              <a:latin typeface="Arial" panose="020B0604020202020204" pitchFamily="34" charset="0"/>
              <a:ea typeface="Times"/>
              <a:cs typeface="Arial" panose="020B0604020202020204" pitchFamily="34" charset="0"/>
            </a:endParaRPr>
          </a:p>
          <a:p>
            <a:pPr algn="just">
              <a:lnSpc>
                <a:spcPct val="200000"/>
              </a:lnSpc>
              <a:spcAft>
                <a:spcPts val="0"/>
              </a:spcAft>
            </a:pPr>
            <a:r>
              <a:rPr lang="en-GB" sz="2000" dirty="0">
                <a:effectLst/>
                <a:latin typeface="Arial" panose="020B0604020202020204" pitchFamily="34" charset="0"/>
                <a:ea typeface="Times"/>
                <a:cs typeface="Arial" panose="020B0604020202020204" pitchFamily="34" charset="0"/>
              </a:rPr>
              <a:t>	</a:t>
            </a:r>
            <a:r>
              <a:rPr lang="en-GB" sz="2000" b="1" dirty="0">
                <a:solidFill>
                  <a:srgbClr val="333399"/>
                </a:solidFill>
                <a:effectLst/>
                <a:latin typeface="Arial" panose="020B0604020202020204" pitchFamily="34" charset="0"/>
                <a:ea typeface="Times"/>
                <a:cs typeface="Arial" panose="020B0604020202020204" pitchFamily="34" charset="0"/>
              </a:rPr>
              <a:t>3.B./ </a:t>
            </a:r>
            <a:r>
              <a:rPr lang="en-US" sz="2000" b="1" dirty="0">
                <a:solidFill>
                  <a:srgbClr val="333399"/>
                </a:solidFill>
                <a:effectLst/>
                <a:latin typeface="Arial" panose="020B0604020202020204" pitchFamily="34" charset="0"/>
                <a:ea typeface="Times"/>
                <a:cs typeface="Arial" panose="020B0604020202020204" pitchFamily="34" charset="0"/>
              </a:rPr>
              <a:t>Lords of Atlas  </a:t>
            </a:r>
            <a:endParaRPr lang="fr-MA" sz="2000" dirty="0">
              <a:effectLst/>
              <a:latin typeface="Arial" panose="020B0604020202020204" pitchFamily="34" charset="0"/>
              <a:ea typeface="Times"/>
              <a:cs typeface="Arial" panose="020B0604020202020204" pitchFamily="34" charset="0"/>
            </a:endParaRPr>
          </a:p>
          <a:p>
            <a:pPr algn="just"/>
            <a:r>
              <a:rPr lang="en-US" sz="2000" b="1" dirty="0">
                <a:effectLst/>
                <a:latin typeface="Arial" panose="020B0604020202020204" pitchFamily="34" charset="0"/>
                <a:ea typeface="Times"/>
                <a:cs typeface="Arial" panose="020B0604020202020204" pitchFamily="34" charset="0"/>
              </a:rPr>
              <a:t>		</a:t>
            </a:r>
            <a:r>
              <a:rPr lang="fr-FR" sz="2000" dirty="0">
                <a:effectLst/>
                <a:latin typeface="Arial" panose="020B0604020202020204" pitchFamily="34" charset="0"/>
                <a:ea typeface="Times"/>
                <a:cs typeface="Arial" panose="020B0604020202020204" pitchFamily="34" charset="0"/>
                <a:sym typeface="Symbol" pitchFamily="2" charset="2"/>
              </a:rPr>
              <a:t></a:t>
            </a:r>
            <a:r>
              <a:rPr lang="en-US" sz="2000" dirty="0">
                <a:effectLst/>
                <a:latin typeface="Arial" panose="020B0604020202020204" pitchFamily="34" charset="0"/>
                <a:ea typeface="Times"/>
                <a:cs typeface="Arial" panose="020B0604020202020204" pitchFamily="34" charset="0"/>
              </a:rPr>
              <a:t>Marrakesh was not only the market place of all the southern riches ; since early times it had become a pleasure town for the distant tribes-people who carried them here. The city had a perpetual floating population of some twelve thousand people : wild, pale-skinned Berbers from the mountain villages, black men from the edge of the desert, Arab tribes such as the </a:t>
            </a:r>
            <a:r>
              <a:rPr lang="en-US" sz="2000" dirty="0" err="1">
                <a:effectLst/>
                <a:latin typeface="Arial" panose="020B0604020202020204" pitchFamily="34" charset="0"/>
                <a:ea typeface="Times"/>
                <a:cs typeface="Arial" panose="020B0604020202020204" pitchFamily="34" charset="0"/>
              </a:rPr>
              <a:t>Rehamna</a:t>
            </a:r>
            <a:r>
              <a:rPr lang="en-US" sz="2000" dirty="0">
                <a:effectLst/>
                <a:latin typeface="Arial" panose="020B0604020202020204" pitchFamily="34" charset="0"/>
                <a:ea typeface="Times"/>
                <a:cs typeface="Arial" panose="020B0604020202020204" pitchFamily="34" charset="0"/>
              </a:rPr>
              <a:t> from the plains to the north and the West ; they came, they sold their goods, and had money to spend, so that the city became a sort of perpetual fun-fair. Close to the tall Koutoubia mosque, one of the grandest in the country, a great irregularly shaped open space of beaten earth, the Place </a:t>
            </a:r>
            <a:r>
              <a:rPr lang="en-US" sz="2000" dirty="0" err="1">
                <a:effectLst/>
                <a:latin typeface="Arial" panose="020B0604020202020204" pitchFamily="34" charset="0"/>
                <a:ea typeface="Times"/>
                <a:cs typeface="Arial" panose="020B0604020202020204" pitchFamily="34" charset="0"/>
              </a:rPr>
              <a:t>Jamaa</a:t>
            </a:r>
            <a:r>
              <a:rPr lang="en-US" sz="2000" dirty="0">
                <a:effectLst/>
                <a:latin typeface="Arial" panose="020B0604020202020204" pitchFamily="34" charset="0"/>
                <a:ea typeface="Times"/>
                <a:cs typeface="Arial" panose="020B0604020202020204" pitchFamily="34" charset="0"/>
              </a:rPr>
              <a:t> al-</a:t>
            </a:r>
            <a:r>
              <a:rPr lang="en-US" sz="2000" dirty="0" err="1">
                <a:effectLst/>
                <a:latin typeface="Arial" panose="020B0604020202020204" pitchFamily="34" charset="0"/>
                <a:ea typeface="Times"/>
                <a:cs typeface="Arial" panose="020B0604020202020204" pitchFamily="34" charset="0"/>
              </a:rPr>
              <a:t>Fna</a:t>
            </a:r>
            <a:r>
              <a:rPr lang="en-US" sz="2000" dirty="0">
                <a:effectLst/>
                <a:latin typeface="Arial" panose="020B0604020202020204" pitchFamily="34" charset="0"/>
                <a:ea typeface="Times"/>
                <a:cs typeface="Arial" panose="020B0604020202020204" pitchFamily="34" charset="0"/>
              </a:rPr>
              <a:t> has from the very early times been given up entirely to the use of public entertainers, around each of whom would form a dense circle of spectators, its circumference touching that of the next ring, so that the effect in looking down upon the scene from some elevated building is that of a formally-patterned carpet made of some fifteen thousand human beings. The sound of human voices comes up like the muted rumble of some vast engine, an undertone to the perpetual staccato urgency of drums , the wailing of reed pipes, the clang of cymbals, the shrill tinkle of water-sellers’ bells, the endless calling of the beggars - </a:t>
            </a:r>
            <a:r>
              <a:rPr lang="fr-FR" sz="2000" dirty="0">
                <a:effectLst/>
                <a:latin typeface="Arial" panose="020B0604020202020204" pitchFamily="34" charset="0"/>
                <a:ea typeface="Times"/>
                <a:cs typeface="Arial" panose="020B0604020202020204" pitchFamily="34" charset="0"/>
                <a:sym typeface="Symbol" pitchFamily="2" charset="2"/>
              </a:rPr>
              <a:t></a:t>
            </a:r>
            <a:r>
              <a:rPr lang="en-US" sz="2000" dirty="0">
                <a:effectLst/>
                <a:latin typeface="Arial" panose="020B0604020202020204" pitchFamily="34" charset="0"/>
                <a:ea typeface="Times"/>
                <a:cs typeface="Arial" panose="020B0604020202020204" pitchFamily="34" charset="0"/>
              </a:rPr>
              <a:t>Allah ! Allah ! Allah ! </a:t>
            </a:r>
            <a:r>
              <a:rPr lang="fr-FR" sz="2000" dirty="0">
                <a:effectLst/>
                <a:latin typeface="Arial" panose="020B0604020202020204" pitchFamily="34" charset="0"/>
                <a:ea typeface="Times"/>
                <a:cs typeface="Arial" panose="020B0604020202020204" pitchFamily="34" charset="0"/>
                <a:sym typeface="Symbol" pitchFamily="2" charset="2"/>
              </a:rPr>
              <a:t></a:t>
            </a:r>
            <a:r>
              <a:rPr lang="en-US" sz="2000" dirty="0">
                <a:effectLst/>
                <a:latin typeface="Arial" panose="020B0604020202020204" pitchFamily="34" charset="0"/>
                <a:ea typeface="Times"/>
                <a:cs typeface="Arial" panose="020B0604020202020204" pitchFamily="34" charset="0"/>
              </a:rPr>
              <a:t> The fluid circles form and dissolve and reform around the snake-charmers and sword-swallowers and fire-eaters, all of the </a:t>
            </a:r>
            <a:r>
              <a:rPr lang="en-US" sz="2000" dirty="0" err="1">
                <a:effectLst/>
                <a:latin typeface="Arial" panose="020B0604020202020204" pitchFamily="34" charset="0"/>
                <a:ea typeface="Times"/>
                <a:cs typeface="Arial" panose="020B0604020202020204" pitchFamily="34" charset="0"/>
              </a:rPr>
              <a:t>Essaoui</a:t>
            </a:r>
            <a:r>
              <a:rPr lang="en-US" sz="2000" dirty="0">
                <a:effectLst/>
                <a:latin typeface="Arial" panose="020B0604020202020204" pitchFamily="34" charset="0"/>
                <a:ea typeface="Times"/>
                <a:cs typeface="Arial" panose="020B0604020202020204" pitchFamily="34" charset="0"/>
              </a:rPr>
              <a:t> sect, their hair falling in blue-black cascades over their shoulders ; gaudily dressed acrobats from Taroudant forming towers of </a:t>
            </a:r>
            <a:r>
              <a:rPr lang="en-US" sz="2000" dirty="0" err="1">
                <a:effectLst/>
                <a:latin typeface="Arial" panose="020B0604020202020204" pitchFamily="34" charset="0"/>
                <a:ea typeface="Times"/>
                <a:cs typeface="Arial" panose="020B0604020202020204" pitchFamily="34" charset="0"/>
              </a:rPr>
              <a:t>multicoloured</a:t>
            </a:r>
            <a:r>
              <a:rPr lang="en-US" sz="2000" dirty="0">
                <a:effectLst/>
                <a:latin typeface="Arial" panose="020B0604020202020204" pitchFamily="34" charset="0"/>
                <a:ea typeface="Times"/>
                <a:cs typeface="Arial" panose="020B0604020202020204" pitchFamily="34" charset="0"/>
              </a:rPr>
              <a:t> unidentifiable limbs ; conjurers and mimers , and story-tellers who hold a circle of a hundred solemn-faced children in hypnotized silence ; Berber dancers from the mountains, their white-robed lines swaying in rhythmic advance and withdrawal ; whirling black </a:t>
            </a:r>
            <a:r>
              <a:rPr lang="en-US" sz="2000" dirty="0" err="1">
                <a:effectLst/>
                <a:latin typeface="Arial" panose="020B0604020202020204" pitchFamily="34" charset="0"/>
                <a:ea typeface="Times"/>
                <a:cs typeface="Arial" panose="020B0604020202020204" pitchFamily="34" charset="0"/>
              </a:rPr>
              <a:t>Gennaoua</a:t>
            </a:r>
            <a:r>
              <a:rPr lang="en-US" sz="2000" dirty="0">
                <a:effectLst/>
                <a:latin typeface="Arial" panose="020B0604020202020204" pitchFamily="34" charset="0"/>
                <a:ea typeface="Times"/>
                <a:cs typeface="Arial" panose="020B0604020202020204" pitchFamily="34" charset="0"/>
              </a:rPr>
              <a:t> dancers from the Sudan, whose little conical caps, </a:t>
            </a:r>
            <a:r>
              <a:rPr lang="en-US" sz="2000" dirty="0" err="1">
                <a:effectLst/>
                <a:latin typeface="Arial" panose="020B0604020202020204" pitchFamily="34" charset="0"/>
                <a:ea typeface="Times"/>
                <a:cs typeface="Arial" panose="020B0604020202020204" pitchFamily="34" charset="0"/>
              </a:rPr>
              <a:t>tasselled</a:t>
            </a:r>
            <a:r>
              <a:rPr lang="en-US" sz="2000" dirty="0">
                <a:effectLst/>
                <a:latin typeface="Arial" panose="020B0604020202020204" pitchFamily="34" charset="0"/>
                <a:ea typeface="Times"/>
                <a:cs typeface="Arial" panose="020B0604020202020204" pitchFamily="34" charset="0"/>
              </a:rPr>
              <a:t> and embroidered with cowrie shells are spun fifty feet into the air as each dancer reaches the climax of his performance ; troops of </a:t>
            </a:r>
            <a:r>
              <a:rPr lang="en-US" sz="2000" dirty="0" err="1">
                <a:effectLst/>
                <a:latin typeface="Arial" panose="020B0604020202020204" pitchFamily="34" charset="0"/>
                <a:ea typeface="Times"/>
                <a:cs typeface="Arial" panose="020B0604020202020204" pitchFamily="34" charset="0"/>
              </a:rPr>
              <a:t>Chleuch</a:t>
            </a:r>
            <a:r>
              <a:rPr lang="en-US" sz="2000" dirty="0">
                <a:effectLst/>
                <a:latin typeface="Arial" panose="020B0604020202020204" pitchFamily="34" charset="0"/>
                <a:ea typeface="Times"/>
                <a:cs typeface="Arial" panose="020B0604020202020204" pitchFamily="34" charset="0"/>
              </a:rPr>
              <a:t> boys dancers with painted faces, waggling hips, and clicking </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40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9090"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9092"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9093"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9094"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9095"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HALQA OR CIRCLE'S SPECTACLE</a:t>
            </a:r>
          </a:p>
        </p:txBody>
      </p:sp>
      <p:pic>
        <p:nvPicPr>
          <p:cNvPr id="890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869" y="1634133"/>
            <a:ext cx="6564436" cy="43041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058024"/>
      </p:ext>
    </p:extLst>
  </p:cSld>
  <p:clrMapOvr>
    <a:masterClrMapping/>
  </p:clrMapOvr>
  <p:transition spd="med">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114"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01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116"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0117"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0118"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0119"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HALQA OR CIRCLE'S SPECTACLE</a:t>
            </a:r>
          </a:p>
        </p:txBody>
      </p:sp>
      <p:pic>
        <p:nvPicPr>
          <p:cNvPr id="901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7773" y="2056061"/>
            <a:ext cx="6527602" cy="35517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9491738"/>
      </p:ext>
    </p:extLst>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1138"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11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1140"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1141"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1142"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1143"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HALQA OR CIRCLE'S SPECTACLE</a:t>
            </a:r>
          </a:p>
        </p:txBody>
      </p:sp>
      <p:pic>
        <p:nvPicPr>
          <p:cNvPr id="9114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664" y="1446610"/>
            <a:ext cx="5956102" cy="4676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707236"/>
      </p:ext>
    </p:extLst>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162"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21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164"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2165"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2166"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2167"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21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4012" y="1770311"/>
            <a:ext cx="6692801" cy="4230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321519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B8C0F-B0C5-01E9-737B-CD320489AF8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C70BE69-1804-7EEE-B38A-FC4946DA468F}"/>
              </a:ext>
            </a:extLst>
          </p:cNvPr>
          <p:cNvSpPr>
            <a:spLocks noGrp="1"/>
          </p:cNvSpPr>
          <p:nvPr>
            <p:ph idx="1"/>
          </p:nvPr>
        </p:nvSpPr>
        <p:spPr>
          <a:xfrm>
            <a:off x="457200" y="1600200"/>
            <a:ext cx="8229600" cy="4636294"/>
          </a:xfrm>
        </p:spPr>
        <p:txBody>
          <a:bodyPr>
            <a:noAutofit/>
          </a:bodyPr>
          <a:lstStyle/>
          <a:p>
            <a:pPr indent="-180340" algn="just">
              <a:spcAft>
                <a:spcPts val="0"/>
              </a:spcAft>
            </a:pPr>
            <a:r>
              <a:rPr lang="fr-FR" sz="1000" dirty="0" err="1">
                <a:effectLst/>
                <a:latin typeface="Arial" panose="020B0604020202020204" pitchFamily="34" charset="0"/>
                <a:ea typeface="Times"/>
                <a:cs typeface="Arial" panose="020B0604020202020204" pitchFamily="34" charset="0"/>
              </a:rPr>
              <a:t>castanets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their</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bare</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feet</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flicking</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through</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intricate</a:t>
            </a:r>
            <a:r>
              <a:rPr lang="fr-FR" sz="1000" dirty="0">
                <a:effectLst/>
                <a:latin typeface="Arial" panose="020B0604020202020204" pitchFamily="34" charset="0"/>
                <a:ea typeface="Times"/>
                <a:cs typeface="Arial" panose="020B0604020202020204" pitchFamily="34" charset="0"/>
              </a:rPr>
              <a:t> pattern of the dance, </a:t>
            </a:r>
            <a:r>
              <a:rPr lang="fr-FR" sz="1000" dirty="0" err="1">
                <a:effectLst/>
                <a:latin typeface="Arial" panose="020B0604020202020204" pitchFamily="34" charset="0"/>
                <a:ea typeface="Times"/>
                <a:cs typeface="Arial" panose="020B0604020202020204" pitchFamily="34" charset="0"/>
              </a:rPr>
              <a:t>while</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their</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eyes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rove</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circle</a:t>
            </a:r>
            <a:r>
              <a:rPr lang="fr-FR" sz="1000" dirty="0">
                <a:effectLst/>
                <a:latin typeface="Arial" panose="020B0604020202020204" pitchFamily="34" charset="0"/>
                <a:ea typeface="Times"/>
                <a:cs typeface="Arial" panose="020B0604020202020204" pitchFamily="34" charset="0"/>
              </a:rPr>
              <a:t> for </a:t>
            </a:r>
            <a:r>
              <a:rPr lang="fr-FR" sz="1000" dirty="0" err="1">
                <a:effectLst/>
                <a:latin typeface="Arial" panose="020B0604020202020204" pitchFamily="34" charset="0"/>
                <a:ea typeface="Times"/>
                <a:cs typeface="Arial" panose="020B0604020202020204" pitchFamily="34" charset="0"/>
              </a:rPr>
              <a:t>evening</a:t>
            </a:r>
            <a:r>
              <a:rPr lang="fr-FR" sz="1000" dirty="0">
                <a:effectLst/>
                <a:latin typeface="Arial" panose="020B0604020202020204" pitchFamily="34" charset="0"/>
                <a:ea typeface="Times"/>
                <a:cs typeface="Arial" panose="020B0604020202020204" pitchFamily="34" charset="0"/>
              </a:rPr>
              <a:t> clients ; </a:t>
            </a:r>
            <a:r>
              <a:rPr lang="fr-FR" sz="1000" dirty="0" err="1">
                <a:effectLst/>
                <a:latin typeface="Arial" panose="020B0604020202020204" pitchFamily="34" charset="0"/>
                <a:ea typeface="Times"/>
                <a:cs typeface="Arial" panose="020B0604020202020204" pitchFamily="34" charset="0"/>
              </a:rPr>
              <a:t>performing</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monkeys</a:t>
            </a:r>
            <a:r>
              <a:rPr lang="fr-FR" sz="1000" dirty="0">
                <a:effectLst/>
                <a:latin typeface="Arial" panose="020B0604020202020204" pitchFamily="34" charset="0"/>
                <a:ea typeface="Times"/>
                <a:cs typeface="Arial" panose="020B0604020202020204" pitchFamily="34" charset="0"/>
              </a:rPr>
              <a:t>, fortune </a:t>
            </a:r>
            <a:r>
              <a:rPr lang="fr-FR" sz="1000" dirty="0" err="1">
                <a:effectLst/>
                <a:latin typeface="Arial" panose="020B0604020202020204" pitchFamily="34" charset="0"/>
                <a:ea typeface="Times"/>
                <a:cs typeface="Arial" panose="020B0604020202020204" pitchFamily="34" charset="0"/>
              </a:rPr>
              <a:t>tellers</a:t>
            </a:r>
            <a:r>
              <a:rPr lang="fr-FR" sz="1000" dirty="0">
                <a:effectLst/>
                <a:latin typeface="Arial" panose="020B0604020202020204" pitchFamily="34" charset="0"/>
                <a:ea typeface="Times"/>
                <a:cs typeface="Arial" panose="020B0604020202020204" pitchFamily="34" charset="0"/>
              </a:rPr>
              <a:t>, clowns – all </a:t>
            </a:r>
            <a:r>
              <a:rPr lang="fr-FR" sz="1000" dirty="0" err="1">
                <a:effectLst/>
                <a:latin typeface="Arial" panose="020B0604020202020204" pitchFamily="34" charset="0"/>
                <a:ea typeface="Times"/>
                <a:cs typeface="Arial" panose="020B0604020202020204" pitchFamily="34" charset="0"/>
              </a:rPr>
              <a:t>these</a:t>
            </a:r>
            <a:r>
              <a:rPr lang="fr-FR" sz="1000" dirty="0">
                <a:effectLst/>
                <a:latin typeface="Arial" panose="020B0604020202020204" pitchFamily="34" charset="0"/>
                <a:ea typeface="Times"/>
                <a:cs typeface="Arial" panose="020B0604020202020204" pitchFamily="34" charset="0"/>
              </a:rPr>
              <a:t> and </a:t>
            </a:r>
            <a:r>
              <a:rPr lang="fr-FR" sz="1000" dirty="0" err="1">
                <a:effectLst/>
                <a:latin typeface="Arial" panose="020B0604020202020204" pitchFamily="34" charset="0"/>
                <a:ea typeface="Times"/>
                <a:cs typeface="Arial" panose="020B0604020202020204" pitchFamily="34" charset="0"/>
              </a:rPr>
              <a:t>their</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exotic</a:t>
            </a:r>
            <a:r>
              <a:rPr lang="fr-FR" sz="1000" dirty="0">
                <a:effectLst/>
                <a:latin typeface="Arial" panose="020B0604020202020204" pitchFamily="34" charset="0"/>
                <a:ea typeface="Times"/>
                <a:cs typeface="Arial" panose="020B0604020202020204" pitchFamily="34" charset="0"/>
              </a:rPr>
              <a:t> audiences have been part of the </a:t>
            </a:r>
            <a:r>
              <a:rPr lang="fr-FR" sz="1000" dirty="0" err="1">
                <a:effectLst/>
                <a:latin typeface="Arial" panose="020B0604020202020204" pitchFamily="34" charset="0"/>
                <a:ea typeface="Times"/>
                <a:cs typeface="Arial" panose="020B0604020202020204" pitchFamily="34" charset="0"/>
              </a:rPr>
              <a:t>Jamaa</a:t>
            </a:r>
            <a:r>
              <a:rPr lang="fr-FR" sz="1000" dirty="0">
                <a:effectLst/>
                <a:latin typeface="Arial" panose="020B0604020202020204" pitchFamily="34" charset="0"/>
                <a:ea typeface="Times"/>
                <a:cs typeface="Arial" panose="020B0604020202020204" pitchFamily="34" charset="0"/>
              </a:rPr>
              <a:t> al-</a:t>
            </a:r>
            <a:r>
              <a:rPr lang="fr-FR" sz="1000" dirty="0" err="1">
                <a:effectLst/>
                <a:latin typeface="Arial" panose="020B0604020202020204" pitchFamily="34" charset="0"/>
                <a:ea typeface="Times"/>
                <a:cs typeface="Arial" panose="020B0604020202020204" pitchFamily="34" charset="0"/>
              </a:rPr>
              <a:t>Fna</a:t>
            </a:r>
            <a:r>
              <a:rPr lang="fr-FR" sz="1000" dirty="0">
                <a:effectLst/>
                <a:latin typeface="Arial" panose="020B0604020202020204" pitchFamily="34" charset="0"/>
                <a:ea typeface="Times"/>
                <a:cs typeface="Arial" panose="020B0604020202020204" pitchFamily="34" charset="0"/>
              </a:rPr>
              <a:t> for </a:t>
            </a:r>
            <a:r>
              <a:rPr lang="fr-FR" sz="1000" dirty="0" err="1">
                <a:effectLst/>
                <a:latin typeface="Arial" panose="020B0604020202020204" pitchFamily="34" charset="0"/>
                <a:ea typeface="Times"/>
                <a:cs typeface="Arial" panose="020B0604020202020204" pitchFamily="34" charset="0"/>
              </a:rPr>
              <a:t>hundred</a:t>
            </a:r>
            <a:r>
              <a:rPr lang="fr-FR" sz="1000" dirty="0">
                <a:effectLst/>
                <a:latin typeface="Arial" panose="020B0604020202020204" pitchFamily="34" charset="0"/>
                <a:ea typeface="Times"/>
                <a:cs typeface="Arial" panose="020B0604020202020204" pitchFamily="34" charset="0"/>
              </a:rPr>
              <a:t> of </a:t>
            </a:r>
            <a:r>
              <a:rPr lang="fr-FR" sz="1000" dirty="0" err="1">
                <a:effectLst/>
                <a:latin typeface="Arial" panose="020B0604020202020204" pitchFamily="34" charset="0"/>
                <a:ea typeface="Times"/>
                <a:cs typeface="Arial" panose="020B0604020202020204" pitchFamily="34" charset="0"/>
              </a:rPr>
              <a:t>years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Towards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evening</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din</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becomes</a:t>
            </a:r>
            <a:r>
              <a:rPr lang="fr-FR" sz="1000" dirty="0">
                <a:effectLst/>
                <a:latin typeface="Arial" panose="020B0604020202020204" pitchFamily="34" charset="0"/>
                <a:ea typeface="Times"/>
                <a:cs typeface="Arial" panose="020B0604020202020204" pitchFamily="34" charset="0"/>
              </a:rPr>
              <a:t> crescendo ; the </a:t>
            </a:r>
            <a:r>
              <a:rPr lang="fr-FR" sz="1000" dirty="0" err="1">
                <a:effectLst/>
                <a:latin typeface="Arial" panose="020B0604020202020204" pitchFamily="34" charset="0"/>
                <a:ea typeface="Times"/>
                <a:cs typeface="Arial" panose="020B0604020202020204" pitchFamily="34" charset="0"/>
              </a:rPr>
              <a:t>sun</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sinks</a:t>
            </a:r>
            <a:r>
              <a:rPr lang="fr-FR" sz="1000" dirty="0">
                <a:effectLst/>
                <a:latin typeface="Arial" panose="020B0604020202020204" pitchFamily="34" charset="0"/>
                <a:ea typeface="Times"/>
                <a:cs typeface="Arial" panose="020B0604020202020204" pitchFamily="34" charset="0"/>
              </a:rPr>
              <a:t> and lights the </a:t>
            </a:r>
            <a:r>
              <a:rPr lang="fr-FR" sz="1000" dirty="0" err="1">
                <a:effectLst/>
                <a:latin typeface="Arial" panose="020B0604020202020204" pitchFamily="34" charset="0"/>
                <a:ea typeface="Times"/>
                <a:cs typeface="Arial" panose="020B0604020202020204" pitchFamily="34" charset="0"/>
              </a:rPr>
              <a:t>towering</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snow</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peaks</a:t>
            </a:r>
            <a:r>
              <a:rPr lang="fr-FR" sz="1000" dirty="0">
                <a:effectLst/>
                <a:latin typeface="Arial" panose="020B0604020202020204" pitchFamily="34" charset="0"/>
                <a:ea typeface="Times"/>
                <a:cs typeface="Arial" panose="020B0604020202020204" pitchFamily="34" charset="0"/>
              </a:rPr>
              <a:t> of the Atlas to orange and </a:t>
            </a:r>
            <a:r>
              <a:rPr lang="fr-FR" sz="1000" dirty="0" err="1">
                <a:effectLst/>
                <a:latin typeface="Arial" panose="020B0604020202020204" pitchFamily="34" charset="0"/>
                <a:ea typeface="Times"/>
                <a:cs typeface="Arial" panose="020B0604020202020204" pitchFamily="34" charset="0"/>
              </a:rPr>
              <a:t>pink</a:t>
            </a:r>
            <a:r>
              <a:rPr lang="fr-FR" sz="1000" dirty="0">
                <a:effectLst/>
                <a:latin typeface="Arial" panose="020B0604020202020204" pitchFamily="34" charset="0"/>
                <a:ea typeface="Times"/>
                <a:cs typeface="Arial" panose="020B0604020202020204" pitchFamily="34" charset="0"/>
              </a:rPr>
              <a:t> ; the </a:t>
            </a:r>
            <a:r>
              <a:rPr lang="fr-FR" sz="1000" dirty="0" err="1">
                <a:effectLst/>
                <a:latin typeface="Arial" panose="020B0604020202020204" pitchFamily="34" charset="0"/>
                <a:ea typeface="Times"/>
                <a:cs typeface="Arial" panose="020B0604020202020204" pitchFamily="34" charset="0"/>
              </a:rPr>
              <a:t>shadows</a:t>
            </a:r>
            <a:r>
              <a:rPr lang="fr-FR" sz="1000" dirty="0">
                <a:effectLst/>
                <a:latin typeface="Arial" panose="020B0604020202020204" pitchFamily="34" charset="0"/>
                <a:ea typeface="Times"/>
                <a:cs typeface="Arial" panose="020B0604020202020204" pitchFamily="34" charset="0"/>
              </a:rPr>
              <a:t> of the </a:t>
            </a:r>
            <a:r>
              <a:rPr lang="fr-FR" sz="1000" dirty="0" err="1">
                <a:effectLst/>
                <a:latin typeface="Arial" panose="020B0604020202020204" pitchFamily="34" charset="0"/>
                <a:ea typeface="Times"/>
                <a:cs typeface="Arial" panose="020B0604020202020204" pitchFamily="34" charset="0"/>
              </a:rPr>
              <a:t>thronged</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spectators</a:t>
            </a:r>
            <a:r>
              <a:rPr lang="fr-FR" sz="1000" dirty="0">
                <a:effectLst/>
                <a:latin typeface="Arial" panose="020B0604020202020204" pitchFamily="34" charset="0"/>
                <a:ea typeface="Times"/>
                <a:cs typeface="Arial" panose="020B0604020202020204" pitchFamily="34" charset="0"/>
              </a:rPr>
              <a:t> in the </a:t>
            </a:r>
            <a:r>
              <a:rPr lang="fr-FR" sz="1000" dirty="0" err="1">
                <a:effectLst/>
                <a:latin typeface="Arial" panose="020B0604020202020204" pitchFamily="34" charset="0"/>
                <a:ea typeface="Times"/>
                <a:cs typeface="Arial" panose="020B0604020202020204" pitchFamily="34" charset="0"/>
              </a:rPr>
              <a:t>Jamaa</a:t>
            </a:r>
            <a:r>
              <a:rPr lang="fr-FR" sz="1000" dirty="0">
                <a:effectLst/>
                <a:latin typeface="Arial" panose="020B0604020202020204" pitchFamily="34" charset="0"/>
                <a:ea typeface="Times"/>
                <a:cs typeface="Arial" panose="020B0604020202020204" pitchFamily="34" charset="0"/>
              </a:rPr>
              <a:t> al-</a:t>
            </a:r>
            <a:r>
              <a:rPr lang="fr-FR" sz="1000" dirty="0" err="1">
                <a:effectLst/>
                <a:latin typeface="Arial" panose="020B0604020202020204" pitchFamily="34" charset="0"/>
                <a:ea typeface="Times"/>
                <a:cs typeface="Arial" panose="020B0604020202020204" pitchFamily="34" charset="0"/>
              </a:rPr>
              <a:t>Fna</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become</a:t>
            </a:r>
            <a:r>
              <a:rPr lang="fr-FR" sz="1000" dirty="0">
                <a:effectLst/>
                <a:latin typeface="Arial" panose="020B0604020202020204" pitchFamily="34" charset="0"/>
                <a:ea typeface="Times"/>
                <a:cs typeface="Arial" panose="020B0604020202020204" pitchFamily="34" charset="0"/>
              </a:rPr>
              <a:t> long black spikes </a:t>
            </a:r>
            <a:r>
              <a:rPr lang="fr-FR" sz="1000" dirty="0" err="1">
                <a:effectLst/>
                <a:latin typeface="Arial" panose="020B0604020202020204" pitchFamily="34" charset="0"/>
                <a:ea typeface="Times"/>
                <a:cs typeface="Arial" panose="020B0604020202020204" pitchFamily="34" charset="0"/>
              </a:rPr>
              <a:t>that</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join</a:t>
            </a:r>
            <a:r>
              <a:rPr lang="fr-FR" sz="1000" dirty="0">
                <a:effectLst/>
                <a:latin typeface="Arial" panose="020B0604020202020204" pitchFamily="34" charset="0"/>
                <a:ea typeface="Times"/>
                <a:cs typeface="Arial" panose="020B0604020202020204" pitchFamily="34" charset="0"/>
              </a:rPr>
              <a:t> group to group like the bars of an </a:t>
            </a:r>
            <a:r>
              <a:rPr lang="fr-FR" sz="1000" dirty="0" err="1">
                <a:effectLst/>
                <a:latin typeface="Arial" panose="020B0604020202020204" pitchFamily="34" charset="0"/>
                <a:ea typeface="Times"/>
                <a:cs typeface="Arial" panose="020B0604020202020204" pitchFamily="34" charset="0"/>
              </a:rPr>
              <a:t>iron</a:t>
            </a:r>
            <a:r>
              <a:rPr lang="fr-FR" sz="1000" dirty="0">
                <a:effectLst/>
                <a:latin typeface="Arial" panose="020B0604020202020204" pitchFamily="34" charset="0"/>
                <a:ea typeface="Times"/>
                <a:cs typeface="Arial" panose="020B0604020202020204" pitchFamily="34" charset="0"/>
              </a:rPr>
              <a:t> grille ; over </a:t>
            </a:r>
            <a:r>
              <a:rPr lang="fr-FR" sz="1000" dirty="0" err="1">
                <a:effectLst/>
                <a:latin typeface="Arial" panose="020B0604020202020204" pitchFamily="34" charset="0"/>
                <a:ea typeface="Times"/>
                <a:cs typeface="Arial" panose="020B0604020202020204" pitchFamily="34" charset="0"/>
              </a:rPr>
              <a:t>their</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heads</a:t>
            </a:r>
            <a:r>
              <a:rPr lang="fr-FR" sz="1000" dirty="0">
                <a:effectLst/>
                <a:latin typeface="Arial" panose="020B0604020202020204" pitchFamily="34" charset="0"/>
                <a:ea typeface="Times"/>
                <a:cs typeface="Arial" panose="020B0604020202020204" pitchFamily="34" charset="0"/>
              </a:rPr>
              <a:t> drift homing </a:t>
            </a:r>
            <a:r>
              <a:rPr lang="fr-FR" sz="1000" dirty="0" err="1">
                <a:effectLst/>
                <a:latin typeface="Arial" panose="020B0604020202020204" pitchFamily="34" charset="0"/>
                <a:ea typeface="Times"/>
                <a:cs typeface="Arial" panose="020B0604020202020204" pitchFamily="34" charset="0"/>
              </a:rPr>
              <a:t>flights</a:t>
            </a:r>
            <a:r>
              <a:rPr lang="fr-FR" sz="1000" dirty="0">
                <a:effectLst/>
                <a:latin typeface="Arial" panose="020B0604020202020204" pitchFamily="34" charset="0"/>
                <a:ea typeface="Times"/>
                <a:cs typeface="Arial" panose="020B0604020202020204" pitchFamily="34" charset="0"/>
              </a:rPr>
              <a:t> of the </a:t>
            </a:r>
            <a:r>
              <a:rPr lang="fr-FR" sz="1000" dirty="0" err="1">
                <a:effectLst/>
                <a:latin typeface="Arial" panose="020B0604020202020204" pitchFamily="34" charset="0"/>
                <a:ea typeface="Times"/>
                <a:cs typeface="Arial" panose="020B0604020202020204" pitchFamily="34" charset="0"/>
              </a:rPr>
              <a:t>numberless</a:t>
            </a:r>
            <a:r>
              <a:rPr lang="fr-FR" sz="1000" dirty="0">
                <a:effectLst/>
                <a:latin typeface="Arial" panose="020B0604020202020204" pitchFamily="34" charset="0"/>
                <a:ea typeface="Times"/>
                <a:cs typeface="Arial" panose="020B0604020202020204" pitchFamily="34" charset="0"/>
              </a:rPr>
              <a:t> white </a:t>
            </a:r>
            <a:r>
              <a:rPr lang="fr-FR" sz="1000" dirty="0" err="1">
                <a:effectLst/>
                <a:latin typeface="Arial" panose="020B0604020202020204" pitchFamily="34" charset="0"/>
                <a:ea typeface="Times"/>
                <a:cs typeface="Arial" panose="020B0604020202020204" pitchFamily="34" charset="0"/>
              </a:rPr>
              <a:t>egrets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that</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roost</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nightly</a:t>
            </a:r>
            <a:r>
              <a:rPr lang="fr-FR" sz="1000" dirty="0">
                <a:effectLst/>
                <a:latin typeface="Arial" panose="020B0604020202020204" pitchFamily="34" charset="0"/>
                <a:ea typeface="Times"/>
                <a:cs typeface="Arial" panose="020B0604020202020204" pitchFamily="34" charset="0"/>
              </a:rPr>
              <a:t> on the roofs </a:t>
            </a:r>
            <a:r>
              <a:rPr lang="fr-FR" sz="1000" dirty="0" err="1">
                <a:effectLst/>
                <a:latin typeface="Arial" panose="020B0604020202020204" pitchFamily="34" charset="0"/>
                <a:ea typeface="Times"/>
                <a:cs typeface="Arial" panose="020B0604020202020204" pitchFamily="34" charset="0"/>
              </a:rPr>
              <a:t>above</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wool</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market</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their</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breats</a:t>
            </a:r>
            <a:r>
              <a:rPr lang="fr-FR" sz="1000" dirty="0">
                <a:effectLst/>
                <a:latin typeface="Arial" panose="020B0604020202020204" pitchFamily="34" charset="0"/>
                <a:ea typeface="Times"/>
                <a:cs typeface="Arial" panose="020B0604020202020204" pitchFamily="34" charset="0"/>
              </a:rPr>
              <a:t> lit </a:t>
            </a:r>
            <a:r>
              <a:rPr lang="fr-FR" sz="1000" dirty="0" err="1">
                <a:effectLst/>
                <a:latin typeface="Arial" panose="020B0604020202020204" pitchFamily="34" charset="0"/>
                <a:ea typeface="Times"/>
                <a:cs typeface="Arial" panose="020B0604020202020204" pitchFamily="34" charset="0"/>
              </a:rPr>
              <a:t>with</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same</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fiery</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colours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that</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glow</a:t>
            </a:r>
            <a:r>
              <a:rPr lang="fr-FR" sz="1000" dirty="0">
                <a:effectLst/>
                <a:latin typeface="Arial" panose="020B0604020202020204" pitchFamily="34" charset="0"/>
                <a:ea typeface="Times"/>
                <a:cs typeface="Arial" panose="020B0604020202020204" pitchFamily="34" charset="0"/>
              </a:rPr>
              <a:t> on the </a:t>
            </a:r>
            <a:r>
              <a:rPr lang="fr-FR" sz="1000" dirty="0" err="1">
                <a:effectLst/>
                <a:latin typeface="Arial" panose="020B0604020202020204" pitchFamily="34" charset="0"/>
                <a:ea typeface="Times"/>
                <a:cs typeface="Arial" panose="020B0604020202020204" pitchFamily="34" charset="0"/>
              </a:rPr>
              <a:t>mountain</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snows</a:t>
            </a:r>
            <a:r>
              <a:rPr lang="fr-FR" sz="1000" dirty="0">
                <a:effectLst/>
                <a:latin typeface="Arial" panose="020B0604020202020204" pitchFamily="34" charset="0"/>
                <a:ea typeface="Times"/>
                <a:cs typeface="Arial" panose="020B0604020202020204" pitchFamily="34" charset="0"/>
              </a:rPr>
              <a:t>. </a:t>
            </a:r>
            <a:r>
              <a:rPr lang="fr-FR" sz="1000" dirty="0">
                <a:effectLst/>
                <a:latin typeface="Arial" panose="020B0604020202020204" pitchFamily="34" charset="0"/>
                <a:ea typeface="Times"/>
                <a:cs typeface="Arial" panose="020B0604020202020204" pitchFamily="34" charset="0"/>
                <a:sym typeface="Symbol" pitchFamily="2" charset="2"/>
              </a:rPr>
              <a:t></a:t>
            </a:r>
            <a:r>
              <a:rPr lang="fr-FR" sz="1000" dirty="0">
                <a:effectLst/>
                <a:latin typeface="Arial" panose="020B0604020202020204" pitchFamily="34" charset="0"/>
                <a:ea typeface="Times"/>
                <a:cs typeface="Arial" panose="020B0604020202020204" pitchFamily="34" charset="0"/>
              </a:rPr>
              <a:t> </a:t>
            </a:r>
            <a:endParaRPr lang="fr-MA" sz="1000" dirty="0">
              <a:effectLst/>
              <a:latin typeface="Arial" panose="020B0604020202020204" pitchFamily="34" charset="0"/>
              <a:ea typeface="Times"/>
              <a:cs typeface="Arial" panose="020B0604020202020204" pitchFamily="34" charset="0"/>
            </a:endParaRPr>
          </a:p>
          <a:p>
            <a:pPr marL="162560" indent="0" algn="just">
              <a:spcAft>
                <a:spcPts val="0"/>
              </a:spcAft>
              <a:buNone/>
            </a:pPr>
            <a:r>
              <a:rPr lang="fr-FR" sz="1000" dirty="0">
                <a:effectLst/>
                <a:latin typeface="Arial" panose="020B0604020202020204" pitchFamily="34" charset="0"/>
                <a:ea typeface="Times"/>
                <a:cs typeface="Arial" panose="020B0604020202020204" pitchFamily="34" charset="0"/>
              </a:rPr>
              <a:t> </a:t>
            </a:r>
            <a:endParaRPr lang="fr-MA" sz="1000" dirty="0">
              <a:effectLst/>
              <a:latin typeface="Arial" panose="020B0604020202020204" pitchFamily="34" charset="0"/>
              <a:ea typeface="Times"/>
              <a:cs typeface="Arial" panose="020B0604020202020204" pitchFamily="34" charset="0"/>
            </a:endParaRPr>
          </a:p>
          <a:p>
            <a:pPr marL="162560" indent="0" algn="just">
              <a:spcAft>
                <a:spcPts val="0"/>
              </a:spcAft>
              <a:buNone/>
            </a:pPr>
            <a:r>
              <a:rPr lang="fr-FR" sz="1000" b="1" dirty="0">
                <a:solidFill>
                  <a:srgbClr val="800080"/>
                </a:solidFill>
                <a:latin typeface="Arial" panose="020B0604020202020204" pitchFamily="34" charset="0"/>
                <a:ea typeface="Times"/>
                <a:cs typeface="Arial" panose="020B0604020202020204" pitchFamily="34" charset="0"/>
              </a:rPr>
              <a:t>	</a:t>
            </a:r>
            <a:r>
              <a:rPr lang="fr-FR" sz="1000" b="1" dirty="0">
                <a:solidFill>
                  <a:srgbClr val="800080"/>
                </a:solidFill>
                <a:effectLst/>
                <a:latin typeface="Arial" panose="020B0604020202020204" pitchFamily="34" charset="0"/>
                <a:ea typeface="Times"/>
                <a:cs typeface="Arial" panose="020B0604020202020204" pitchFamily="34" charset="0"/>
              </a:rPr>
              <a:t>4./ </a:t>
            </a:r>
            <a:r>
              <a:rPr lang="fr-FR" sz="1000" b="1" cap="all" dirty="0" err="1">
                <a:solidFill>
                  <a:srgbClr val="800080"/>
                </a:solidFill>
                <a:effectLst/>
                <a:latin typeface="Arial" panose="020B0604020202020204" pitchFamily="34" charset="0"/>
                <a:ea typeface="Times"/>
                <a:cs typeface="Arial" panose="020B0604020202020204" pitchFamily="34" charset="0"/>
              </a:rPr>
              <a:t>Jamaa</a:t>
            </a:r>
            <a:r>
              <a:rPr lang="fr-FR" sz="1000" b="1" cap="all" dirty="0">
                <a:solidFill>
                  <a:srgbClr val="800080"/>
                </a:solidFill>
                <a:effectLst/>
                <a:latin typeface="Arial" panose="020B0604020202020204" pitchFamily="34" charset="0"/>
                <a:ea typeface="Times"/>
                <a:cs typeface="Arial" panose="020B0604020202020204" pitchFamily="34" charset="0"/>
              </a:rPr>
              <a:t> al-</a:t>
            </a:r>
            <a:r>
              <a:rPr lang="fr-FR" sz="1000" b="1" cap="all" dirty="0" err="1">
                <a:solidFill>
                  <a:srgbClr val="800080"/>
                </a:solidFill>
                <a:effectLst/>
                <a:latin typeface="Arial" panose="020B0604020202020204" pitchFamily="34" charset="0"/>
                <a:ea typeface="Times"/>
                <a:cs typeface="Arial" panose="020B0604020202020204" pitchFamily="34" charset="0"/>
              </a:rPr>
              <a:t>Fna</a:t>
            </a:r>
            <a:r>
              <a:rPr lang="fr-FR" sz="1000" b="1" cap="all" dirty="0">
                <a:solidFill>
                  <a:srgbClr val="800080"/>
                </a:solidFill>
                <a:effectLst/>
                <a:latin typeface="Arial" panose="020B0604020202020204" pitchFamily="34" charset="0"/>
                <a:ea typeface="Times"/>
                <a:cs typeface="Arial" panose="020B0604020202020204" pitchFamily="34" charset="0"/>
              </a:rPr>
              <a:t> : </a:t>
            </a:r>
            <a:r>
              <a:rPr lang="fr-FR" sz="1000" b="1" cap="all" dirty="0" err="1">
                <a:solidFill>
                  <a:srgbClr val="800080"/>
                </a:solidFill>
                <a:effectLst/>
                <a:latin typeface="Arial" panose="020B0604020202020204" pitchFamily="34" charset="0"/>
                <a:ea typeface="Times"/>
                <a:cs typeface="Arial" panose="020B0604020202020204" pitchFamily="34" charset="0"/>
              </a:rPr>
              <a:t>Masterpiece</a:t>
            </a:r>
            <a:r>
              <a:rPr lang="fr-FR" sz="1000" b="1" cap="all" dirty="0">
                <a:solidFill>
                  <a:srgbClr val="800080"/>
                </a:solidFill>
                <a:effectLst/>
                <a:latin typeface="Arial" panose="020B0604020202020204" pitchFamily="34" charset="0"/>
                <a:ea typeface="Times"/>
                <a:cs typeface="Arial" panose="020B0604020202020204" pitchFamily="34" charset="0"/>
              </a:rPr>
              <a:t> of Intangible Cultural </a:t>
            </a:r>
            <a:r>
              <a:rPr lang="fr-FR" sz="1000" b="1" cap="all" dirty="0" err="1">
                <a:solidFill>
                  <a:srgbClr val="800080"/>
                </a:solidFill>
                <a:effectLst/>
                <a:latin typeface="Arial" panose="020B0604020202020204" pitchFamily="34" charset="0"/>
                <a:ea typeface="Times"/>
                <a:cs typeface="Arial" panose="020B0604020202020204" pitchFamily="34" charset="0"/>
              </a:rPr>
              <a:t>Heritage</a:t>
            </a:r>
            <a:r>
              <a:rPr lang="fr-FR" sz="1000" b="1" dirty="0">
                <a:solidFill>
                  <a:srgbClr val="800080"/>
                </a:solidFill>
                <a:effectLst/>
                <a:latin typeface="Arial" panose="020B0604020202020204" pitchFamily="34" charset="0"/>
                <a:ea typeface="Times"/>
                <a:cs typeface="Arial" panose="020B0604020202020204" pitchFamily="34" charset="0"/>
              </a:rPr>
              <a:t> </a:t>
            </a:r>
            <a:endParaRPr lang="fr-MA" sz="1000" dirty="0">
              <a:effectLst/>
              <a:latin typeface="Arial" panose="020B0604020202020204" pitchFamily="34" charset="0"/>
              <a:ea typeface="Times"/>
              <a:cs typeface="Arial" panose="020B0604020202020204" pitchFamily="34" charset="0"/>
            </a:endParaRPr>
          </a:p>
          <a:p>
            <a:pPr algn="just">
              <a:spcAft>
                <a:spcPts val="0"/>
              </a:spcAft>
            </a:pPr>
            <a:r>
              <a:rPr lang="en-GB" sz="1000" dirty="0">
                <a:effectLst/>
                <a:latin typeface="Arial" panose="020B0604020202020204" pitchFamily="34" charset="0"/>
                <a:ea typeface="Times"/>
                <a:cs typeface="Arial" panose="020B0604020202020204" pitchFamily="34" charset="0"/>
              </a:rPr>
              <a:t>In the 1920s, the Square benefited from a protection. However, the growth and modernization of Marrakech, mostly in the last two decades of the 20</a:t>
            </a:r>
            <a:r>
              <a:rPr lang="en-GB" sz="1000" baseline="30000" dirty="0">
                <a:effectLst/>
                <a:latin typeface="Arial" panose="020B0604020202020204" pitchFamily="34" charset="0"/>
                <a:ea typeface="Times"/>
                <a:cs typeface="Arial" panose="020B0604020202020204" pitchFamily="34" charset="0"/>
              </a:rPr>
              <a:t>th</a:t>
            </a:r>
            <a:r>
              <a:rPr lang="en-GB" sz="1000" dirty="0">
                <a:effectLst/>
                <a:latin typeface="Arial" panose="020B0604020202020204" pitchFamily="34" charset="0"/>
                <a:ea typeface="Times"/>
                <a:cs typeface="Arial" panose="020B0604020202020204" pitchFamily="34" charset="0"/>
              </a:rPr>
              <a:t> century, have increased its vulnerability and led to an increasing awareness of citizens concerning the necessity of its preservation and revitalization through a variety of actions, alongside with the Association  </a:t>
            </a:r>
            <a:r>
              <a:rPr lang="en-GB" sz="1000" dirty="0">
                <a:effectLst/>
                <a:latin typeface="Arial" panose="020B0604020202020204" pitchFamily="34" charset="0"/>
                <a:ea typeface="Times"/>
                <a:cs typeface="Arial" panose="020B0604020202020204" pitchFamily="34" charset="0"/>
                <a:sym typeface="Symbol" pitchFamily="2" charset="2"/>
              </a:rPr>
              <a:t></a:t>
            </a:r>
            <a:r>
              <a:rPr lang="en-GB" sz="1000" dirty="0">
                <a:effectLst/>
                <a:latin typeface="Arial" panose="020B0604020202020204" pitchFamily="34" charset="0"/>
                <a:ea typeface="Times"/>
                <a:cs typeface="Arial" panose="020B0604020202020204" pitchFamily="34" charset="0"/>
              </a:rPr>
              <a:t>Jama’ al </a:t>
            </a:r>
            <a:r>
              <a:rPr lang="en-GB" sz="1000" dirty="0" err="1">
                <a:effectLst/>
                <a:latin typeface="Arial" panose="020B0604020202020204" pitchFamily="34" charset="0"/>
                <a:ea typeface="Times"/>
                <a:cs typeface="Arial" panose="020B0604020202020204" pitchFamily="34" charset="0"/>
              </a:rPr>
              <a:t>Fna</a:t>
            </a:r>
            <a:r>
              <a:rPr lang="en-GB" sz="1000" dirty="0">
                <a:effectLst/>
                <a:latin typeface="Arial" panose="020B0604020202020204" pitchFamily="34" charset="0"/>
                <a:ea typeface="Times"/>
                <a:cs typeface="Arial" panose="020B0604020202020204" pitchFamily="34" charset="0"/>
              </a:rPr>
              <a:t> – Oral Heritage of Humanity </a:t>
            </a:r>
            <a:r>
              <a:rPr lang="en-GB" sz="1000" dirty="0">
                <a:effectLst/>
                <a:latin typeface="Arial" panose="020B0604020202020204" pitchFamily="34" charset="0"/>
                <a:ea typeface="Times"/>
                <a:cs typeface="Arial" panose="020B0604020202020204" pitchFamily="34" charset="0"/>
                <a:sym typeface="Symbol" pitchFamily="2" charset="2"/>
              </a:rPr>
              <a:t></a:t>
            </a:r>
            <a:r>
              <a:rPr lang="en-GB" sz="1000" dirty="0">
                <a:effectLst/>
                <a:latin typeface="Arial" panose="020B0604020202020204" pitchFamily="34" charset="0"/>
                <a:ea typeface="Times"/>
                <a:cs typeface="Arial" panose="020B0604020202020204" pitchFamily="34" charset="0"/>
              </a:rPr>
              <a:t> which was created in this purpose. Various activities including the necessity of an awareness campaign regarding the cultural and intangible values contained in the Square, the enhancing of its singularity and of its specificities. </a:t>
            </a:r>
            <a:endParaRPr lang="fr-MA" sz="1000" dirty="0">
              <a:effectLst/>
              <a:latin typeface="Arial" panose="020B0604020202020204" pitchFamily="34" charset="0"/>
              <a:ea typeface="Times"/>
              <a:cs typeface="Arial" panose="020B0604020202020204" pitchFamily="34" charset="0"/>
            </a:endParaRPr>
          </a:p>
          <a:p>
            <a:pPr algn="just">
              <a:spcAft>
                <a:spcPts val="0"/>
              </a:spcAft>
            </a:pPr>
            <a:r>
              <a:rPr lang="en-GB"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Furthermore</a:t>
            </a:r>
            <a:r>
              <a:rPr lang="fr-FR" sz="1000" dirty="0">
                <a:effectLst/>
                <a:latin typeface="Arial" panose="020B0604020202020204" pitchFamily="34" charset="0"/>
                <a:ea typeface="Times"/>
                <a:cs typeface="Arial" panose="020B0604020202020204" pitchFamily="34" charset="0"/>
              </a:rPr>
              <a:t>, on 18 May 2001, the </a:t>
            </a:r>
            <a:r>
              <a:rPr lang="fr-FR" sz="1000" dirty="0" err="1">
                <a:effectLst/>
                <a:latin typeface="Arial" panose="020B0604020202020204" pitchFamily="34" charset="0"/>
                <a:ea typeface="Times"/>
                <a:cs typeface="Arial" panose="020B0604020202020204" pitchFamily="34" charset="0"/>
              </a:rPr>
              <a:t>Director</a:t>
            </a:r>
            <a:r>
              <a:rPr lang="fr-FR" sz="1000" dirty="0">
                <a:effectLst/>
                <a:latin typeface="Arial" panose="020B0604020202020204" pitchFamily="34" charset="0"/>
                <a:ea typeface="Times"/>
                <a:cs typeface="Arial" panose="020B0604020202020204" pitchFamily="34" charset="0"/>
              </a:rPr>
              <a:t>-General of UNESCO, Mr. </a:t>
            </a:r>
            <a:r>
              <a:rPr lang="fr-FR" sz="1000" dirty="0" err="1">
                <a:effectLst/>
                <a:latin typeface="Arial" panose="020B0604020202020204" pitchFamily="34" charset="0"/>
                <a:ea typeface="Times"/>
                <a:cs typeface="Arial" panose="020B0604020202020204" pitchFamily="34" charset="0"/>
              </a:rPr>
              <a:t>Koïchiro</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Matsuura</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proclaimed</a:t>
            </a:r>
            <a:r>
              <a:rPr lang="fr-FR" sz="1000" dirty="0">
                <a:effectLst/>
                <a:latin typeface="Arial" panose="020B0604020202020204" pitchFamily="34" charset="0"/>
                <a:ea typeface="Times"/>
                <a:cs typeface="Arial" panose="020B0604020202020204" pitchFamily="34" charset="0"/>
              </a:rPr>
              <a:t> the Cultural </a:t>
            </a:r>
            <a:r>
              <a:rPr lang="fr-FR" sz="1000" dirty="0" err="1">
                <a:effectLst/>
                <a:latin typeface="Arial" panose="020B0604020202020204" pitchFamily="34" charset="0"/>
                <a:ea typeface="Times"/>
                <a:cs typeface="Arial" panose="020B0604020202020204" pitchFamily="34" charset="0"/>
              </a:rPr>
              <a:t>Space</a:t>
            </a:r>
            <a:r>
              <a:rPr lang="fr-FR" sz="1000" dirty="0">
                <a:effectLst/>
                <a:latin typeface="Arial" panose="020B0604020202020204" pitchFamily="34" charset="0"/>
                <a:ea typeface="Times"/>
                <a:cs typeface="Arial" panose="020B0604020202020204" pitchFamily="34" charset="0"/>
              </a:rPr>
              <a:t> of the </a:t>
            </a:r>
            <a:r>
              <a:rPr lang="fr-FR" sz="1000" dirty="0" err="1">
                <a:effectLst/>
                <a:latin typeface="Arial" panose="020B0604020202020204" pitchFamily="34" charset="0"/>
                <a:ea typeface="Times"/>
                <a:cs typeface="Arial" panose="020B0604020202020204" pitchFamily="34" charset="0"/>
              </a:rPr>
              <a:t>Jama</a:t>
            </a:r>
            <a:r>
              <a:rPr lang="fr-FR" sz="1000" dirty="0">
                <a:effectLst/>
                <a:latin typeface="Arial" panose="020B0604020202020204" pitchFamily="34" charset="0"/>
                <a:ea typeface="Times"/>
                <a:cs typeface="Arial" panose="020B0604020202020204" pitchFamily="34" charset="0"/>
              </a:rPr>
              <a:t>’ al </a:t>
            </a:r>
            <a:r>
              <a:rPr lang="fr-FR" sz="1000" dirty="0" err="1">
                <a:effectLst/>
                <a:latin typeface="Arial" panose="020B0604020202020204" pitchFamily="34" charset="0"/>
                <a:ea typeface="Times"/>
                <a:cs typeface="Arial" panose="020B0604020202020204" pitchFamily="34" charset="0"/>
              </a:rPr>
              <a:t>Fna</a:t>
            </a:r>
            <a:r>
              <a:rPr lang="fr-FR" sz="1000" dirty="0">
                <a:effectLst/>
                <a:latin typeface="Arial" panose="020B0604020202020204" pitchFamily="34" charset="0"/>
                <a:ea typeface="Times"/>
                <a:cs typeface="Arial" panose="020B0604020202020204" pitchFamily="34" charset="0"/>
              </a:rPr>
              <a:t> Square a </a:t>
            </a:r>
            <a:r>
              <a:rPr lang="fr-FR" sz="1000" dirty="0">
                <a:effectLst/>
                <a:latin typeface="Arial" panose="020B0604020202020204" pitchFamily="34" charset="0"/>
                <a:ea typeface="Times"/>
                <a:cs typeface="Arial" panose="020B0604020202020204" pitchFamily="34" charset="0"/>
                <a:sym typeface="Symbol" pitchFamily="2" charset="2"/>
              </a:rPr>
              <a:t></a:t>
            </a:r>
            <a:r>
              <a:rPr lang="fr-FR" sz="1000" dirty="0" err="1">
                <a:effectLst/>
                <a:latin typeface="Arial" panose="020B0604020202020204" pitchFamily="34" charset="0"/>
                <a:ea typeface="Times"/>
                <a:cs typeface="Arial" panose="020B0604020202020204" pitchFamily="34" charset="0"/>
              </a:rPr>
              <a:t>Masterpiece</a:t>
            </a:r>
            <a:r>
              <a:rPr lang="fr-FR" sz="1000" dirty="0">
                <a:effectLst/>
                <a:latin typeface="Arial" panose="020B0604020202020204" pitchFamily="34" charset="0"/>
                <a:ea typeface="Times"/>
                <a:cs typeface="Arial" panose="020B0604020202020204" pitchFamily="34" charset="0"/>
              </a:rPr>
              <a:t> of the Oral and Intangible </a:t>
            </a:r>
            <a:r>
              <a:rPr lang="fr-FR" sz="1000" dirty="0" err="1">
                <a:effectLst/>
                <a:latin typeface="Arial" panose="020B0604020202020204" pitchFamily="34" charset="0"/>
                <a:ea typeface="Times"/>
                <a:cs typeface="Arial" panose="020B0604020202020204" pitchFamily="34" charset="0"/>
              </a:rPr>
              <a:t>Heritage</a:t>
            </a:r>
            <a:r>
              <a:rPr lang="fr-FR" sz="1000" dirty="0">
                <a:effectLst/>
                <a:latin typeface="Arial" panose="020B0604020202020204" pitchFamily="34" charset="0"/>
                <a:ea typeface="Times"/>
                <a:cs typeface="Arial" panose="020B0604020202020204" pitchFamily="34" charset="0"/>
              </a:rPr>
              <a:t> of Humanity</a:t>
            </a:r>
            <a:r>
              <a:rPr lang="fr-FR" sz="1000" dirty="0">
                <a:effectLst/>
                <a:latin typeface="Arial" panose="020B0604020202020204" pitchFamily="34" charset="0"/>
                <a:ea typeface="Times"/>
                <a:cs typeface="Arial" panose="020B0604020202020204" pitchFamily="34" charset="0"/>
                <a:sym typeface="Symbol" pitchFamily="2" charset="2"/>
              </a:rPr>
              <a:t></a:t>
            </a:r>
            <a:r>
              <a:rPr lang="fr-FR" sz="1000" dirty="0">
                <a:effectLst/>
                <a:latin typeface="Arial" panose="020B0604020202020204" pitchFamily="34" charset="0"/>
                <a:ea typeface="Times"/>
                <a:cs typeface="Arial" panose="020B0604020202020204" pitchFamily="34" charset="0"/>
              </a:rPr>
              <a:t>. This </a:t>
            </a:r>
            <a:r>
              <a:rPr lang="fr-FR" sz="1000" dirty="0" err="1">
                <a:effectLst/>
                <a:latin typeface="Arial" panose="020B0604020202020204" pitchFamily="34" charset="0"/>
                <a:ea typeface="Times"/>
                <a:cs typeface="Arial" panose="020B0604020202020204" pitchFamily="34" charset="0"/>
              </a:rPr>
              <a:t>fact</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represented</a:t>
            </a:r>
            <a:r>
              <a:rPr lang="fr-FR" sz="1000" dirty="0">
                <a:effectLst/>
                <a:latin typeface="Arial" panose="020B0604020202020204" pitchFamily="34" charset="0"/>
                <a:ea typeface="Times"/>
                <a:cs typeface="Arial" panose="020B0604020202020204" pitchFamily="34" charset="0"/>
              </a:rPr>
              <a:t> an important </a:t>
            </a:r>
            <a:r>
              <a:rPr lang="fr-FR" sz="1000" dirty="0" err="1">
                <a:effectLst/>
                <a:latin typeface="Arial" panose="020B0604020202020204" pitchFamily="34" charset="0"/>
                <a:ea typeface="Times"/>
                <a:cs typeface="Arial" panose="020B0604020202020204" pitchFamily="34" charset="0"/>
              </a:rPr>
              <a:t>step</a:t>
            </a:r>
            <a:r>
              <a:rPr lang="fr-FR" sz="1000" dirty="0">
                <a:effectLst/>
                <a:latin typeface="Arial" panose="020B0604020202020204" pitchFamily="34" charset="0"/>
                <a:ea typeface="Times"/>
                <a:cs typeface="Arial" panose="020B0604020202020204" pitchFamily="34" charset="0"/>
              </a:rPr>
              <a:t> in the actions and objectives of the Association and </a:t>
            </a:r>
            <a:r>
              <a:rPr lang="fr-FR" sz="1000" dirty="0" err="1">
                <a:effectLst/>
                <a:latin typeface="Arial" panose="020B0604020202020204" pitchFamily="34" charset="0"/>
                <a:ea typeface="Times"/>
                <a:cs typeface="Arial" panose="020B0604020202020204" pitchFamily="34" charset="0"/>
              </a:rPr>
              <a:t>also</a:t>
            </a:r>
            <a:r>
              <a:rPr lang="fr-FR" sz="1000" dirty="0">
                <a:effectLst/>
                <a:latin typeface="Arial" panose="020B0604020202020204" pitchFamily="34" charset="0"/>
                <a:ea typeface="Times"/>
                <a:cs typeface="Arial" panose="020B0604020202020204" pitchFamily="34" charset="0"/>
              </a:rPr>
              <a:t> the recognition of intangible cultural </a:t>
            </a:r>
            <a:r>
              <a:rPr lang="fr-FR" sz="1000" dirty="0" err="1">
                <a:effectLst/>
                <a:latin typeface="Arial" panose="020B0604020202020204" pitchFamily="34" charset="0"/>
                <a:ea typeface="Times"/>
                <a:cs typeface="Arial" panose="020B0604020202020204" pitchFamily="34" charset="0"/>
              </a:rPr>
              <a:t>heritage</a:t>
            </a:r>
            <a:r>
              <a:rPr lang="fr-FR" sz="1000" dirty="0">
                <a:effectLst/>
                <a:latin typeface="Arial" panose="020B0604020202020204" pitchFamily="34" charset="0"/>
                <a:ea typeface="Times"/>
                <a:cs typeface="Arial" panose="020B0604020202020204" pitchFamily="34" charset="0"/>
              </a:rPr>
              <a:t> and </a:t>
            </a:r>
            <a:r>
              <a:rPr lang="fr-FR" sz="1000" dirty="0" err="1">
                <a:effectLst/>
                <a:latin typeface="Arial" panose="020B0604020202020204" pitchFamily="34" charset="0"/>
                <a:ea typeface="Times"/>
                <a:cs typeface="Arial" panose="020B0604020202020204" pitchFamily="34" charset="0"/>
              </a:rPr>
              <a:t>its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universal</a:t>
            </a:r>
            <a:r>
              <a:rPr lang="fr-FR" sz="1000" dirty="0">
                <a:effectLst/>
                <a:latin typeface="Arial" panose="020B0604020202020204" pitchFamily="34" charset="0"/>
                <a:ea typeface="Times"/>
                <a:cs typeface="Arial" panose="020B0604020202020204" pitchFamily="34" charset="0"/>
              </a:rPr>
              <a:t> values.</a:t>
            </a:r>
            <a:endParaRPr lang="fr-MA" sz="1000" dirty="0">
              <a:effectLst/>
              <a:latin typeface="Arial" panose="020B0604020202020204" pitchFamily="34" charset="0"/>
              <a:ea typeface="Times"/>
              <a:cs typeface="Arial" panose="020B0604020202020204" pitchFamily="34" charset="0"/>
            </a:endParaRPr>
          </a:p>
          <a:p>
            <a:pPr algn="just">
              <a:spcAft>
                <a:spcPts val="0"/>
              </a:spcAft>
            </a:pPr>
            <a:endParaRPr lang="fr-MA" sz="1000" dirty="0">
              <a:effectLst/>
              <a:latin typeface="Arial" panose="020B0604020202020204" pitchFamily="34" charset="0"/>
              <a:ea typeface="Times"/>
              <a:cs typeface="Arial" panose="020B0604020202020204" pitchFamily="34" charset="0"/>
            </a:endParaRPr>
          </a:p>
          <a:p>
            <a:pPr marL="0" indent="0" algn="just">
              <a:spcAft>
                <a:spcPts val="0"/>
              </a:spcAft>
              <a:buNone/>
            </a:pPr>
            <a:r>
              <a:rPr lang="en-GB" sz="1000" b="1" dirty="0">
                <a:solidFill>
                  <a:srgbClr val="800080"/>
                </a:solidFill>
                <a:effectLst/>
                <a:latin typeface="Arial" panose="020B0604020202020204" pitchFamily="34" charset="0"/>
                <a:ea typeface="Times"/>
                <a:cs typeface="Arial" panose="020B0604020202020204" pitchFamily="34" charset="0"/>
              </a:rPr>
              <a:t>	5./ </a:t>
            </a:r>
            <a:r>
              <a:rPr lang="en-GB" sz="1000" b="1" cap="all" dirty="0">
                <a:solidFill>
                  <a:srgbClr val="800080"/>
                </a:solidFill>
                <a:effectLst/>
                <a:latin typeface="Arial" panose="020B0604020202020204" pitchFamily="34" charset="0"/>
                <a:ea typeface="Times"/>
                <a:cs typeface="Arial" panose="020B0604020202020204" pitchFamily="34" charset="0"/>
              </a:rPr>
              <a:t>The project for the preservation and promotion of the Square</a:t>
            </a:r>
            <a:endParaRPr lang="fr-MA" sz="1000" dirty="0">
              <a:effectLst/>
              <a:latin typeface="Arial" panose="020B0604020202020204" pitchFamily="34" charset="0"/>
              <a:ea typeface="Times"/>
              <a:cs typeface="Arial" panose="020B0604020202020204" pitchFamily="34" charset="0"/>
            </a:endParaRPr>
          </a:p>
          <a:p>
            <a:pPr algn="just">
              <a:spcAft>
                <a:spcPts val="0"/>
              </a:spcAft>
            </a:pPr>
            <a:r>
              <a:rPr lang="en-GB" sz="1000" dirty="0">
                <a:effectLst/>
                <a:latin typeface="Arial" panose="020B0604020202020204" pitchFamily="34" charset="0"/>
                <a:ea typeface="Times"/>
                <a:cs typeface="Arial" panose="020B0604020202020204" pitchFamily="34" charset="0"/>
              </a:rPr>
              <a:t>The project conceived and presented by the Architecture Direction, aims to embrace the Square in all its intangible dimensions (oral, </a:t>
            </a:r>
            <a:r>
              <a:rPr lang="en-GB" sz="1000" dirty="0" err="1">
                <a:effectLst/>
                <a:latin typeface="Arial" panose="020B0604020202020204" pitchFamily="34" charset="0"/>
                <a:ea typeface="Times"/>
                <a:cs typeface="Arial" panose="020B0604020202020204" pitchFamily="34" charset="0"/>
              </a:rPr>
              <a:t>gestual</a:t>
            </a:r>
            <a:r>
              <a:rPr lang="en-GB" sz="1000" dirty="0">
                <a:effectLst/>
                <a:latin typeface="Arial" panose="020B0604020202020204" pitchFamily="34" charset="0"/>
                <a:ea typeface="Times"/>
                <a:cs typeface="Arial" panose="020B0604020202020204" pitchFamily="34" charset="0"/>
              </a:rPr>
              <a:t> and corporeal) within the physical space where they are expressed. It is a unique space which is daily transformed in an urban and open theatre. It is also a cultural crossroads and a space of exchange, conviviality and creativity in various fields of forms or expressions of popular traditions: story-telling and performances in the </a:t>
            </a:r>
            <a:r>
              <a:rPr lang="en-GB" sz="1000" dirty="0">
                <a:effectLst/>
                <a:latin typeface="Arial" panose="020B0604020202020204" pitchFamily="34" charset="0"/>
                <a:ea typeface="Times"/>
                <a:cs typeface="Arial" panose="020B0604020202020204" pitchFamily="34" charset="0"/>
                <a:sym typeface="Symbol" pitchFamily="2" charset="2"/>
              </a:rPr>
              <a:t></a:t>
            </a:r>
            <a:r>
              <a:rPr lang="en-GB" sz="1000" i="1" dirty="0" err="1">
                <a:effectLst/>
                <a:latin typeface="Arial" panose="020B0604020202020204" pitchFamily="34" charset="0"/>
                <a:ea typeface="Times"/>
                <a:cs typeface="Arial" panose="020B0604020202020204" pitchFamily="34" charset="0"/>
              </a:rPr>
              <a:t>halqas</a:t>
            </a:r>
            <a:r>
              <a:rPr lang="en-GB" sz="1000" dirty="0">
                <a:effectLst/>
                <a:latin typeface="Arial" panose="020B0604020202020204" pitchFamily="34" charset="0"/>
                <a:ea typeface="Times"/>
                <a:cs typeface="Arial" panose="020B0604020202020204" pitchFamily="34" charset="0"/>
                <a:sym typeface="Symbol" pitchFamily="2" charset="2"/>
              </a:rPr>
              <a:t></a:t>
            </a:r>
            <a:r>
              <a:rPr lang="en-GB" sz="1000" dirty="0">
                <a:effectLst/>
                <a:latin typeface="Arial" panose="020B0604020202020204" pitchFamily="34" charset="0"/>
                <a:ea typeface="Times"/>
                <a:cs typeface="Arial" panose="020B0604020202020204" pitchFamily="34" charset="0"/>
              </a:rPr>
              <a:t>, acrobatics, music performances, comic theatre, dance, animal shows, traditional medicine (herb), </a:t>
            </a:r>
            <a:r>
              <a:rPr lang="en-GB" sz="1000" i="1" dirty="0">
                <a:effectLst/>
                <a:latin typeface="Arial" panose="020B0604020202020204" pitchFamily="34" charset="0"/>
                <a:ea typeface="Times"/>
                <a:cs typeface="Arial" panose="020B0604020202020204" pitchFamily="34" charset="0"/>
              </a:rPr>
              <a:t>henna</a:t>
            </a:r>
            <a:r>
              <a:rPr lang="en-GB" sz="1000" dirty="0">
                <a:effectLst/>
                <a:latin typeface="Arial" panose="020B0604020202020204" pitchFamily="34" charset="0"/>
                <a:ea typeface="Times"/>
                <a:cs typeface="Arial" panose="020B0604020202020204" pitchFamily="34" charset="0"/>
              </a:rPr>
              <a:t> tattoo business, etc.</a:t>
            </a:r>
            <a:endParaRPr lang="fr-MA" sz="1000" dirty="0">
              <a:effectLst/>
              <a:latin typeface="Arial" panose="020B0604020202020204" pitchFamily="34" charset="0"/>
              <a:ea typeface="Times"/>
              <a:cs typeface="Arial" panose="020B0604020202020204" pitchFamily="34" charset="0"/>
            </a:endParaRPr>
          </a:p>
          <a:p>
            <a:pPr marL="0" indent="0" algn="just">
              <a:spcAft>
                <a:spcPts val="0"/>
              </a:spcAft>
              <a:buNone/>
            </a:pPr>
            <a:r>
              <a:rPr lang="en-GB" sz="1000" b="1" dirty="0">
                <a:effectLst/>
                <a:latin typeface="Arial" panose="020B0604020202020204" pitchFamily="34" charset="0"/>
                <a:ea typeface="Times"/>
                <a:cs typeface="Arial" panose="020B0604020202020204" pitchFamily="34" charset="0"/>
              </a:rPr>
              <a:t> </a:t>
            </a:r>
            <a:endParaRPr lang="fr-MA" sz="1000" b="1" dirty="0">
              <a:effectLst/>
              <a:latin typeface="Arial" panose="020B0604020202020204" pitchFamily="34" charset="0"/>
              <a:ea typeface="Times"/>
              <a:cs typeface="Arial" panose="020B0604020202020204" pitchFamily="34" charset="0"/>
            </a:endParaRPr>
          </a:p>
          <a:p>
            <a:r>
              <a:rPr lang="fr-FR" sz="1000" dirty="0">
                <a:effectLst/>
                <a:latin typeface="Arial" panose="020B0604020202020204" pitchFamily="34" charset="0"/>
                <a:ea typeface="Times"/>
                <a:cs typeface="Arial" panose="020B0604020202020204" pitchFamily="34" charset="0"/>
              </a:rPr>
              <a:t>The </a:t>
            </a:r>
            <a:r>
              <a:rPr lang="fr-FR" sz="1000" dirty="0" err="1">
                <a:effectLst/>
                <a:latin typeface="Arial" panose="020B0604020202020204" pitchFamily="34" charset="0"/>
                <a:ea typeface="Times"/>
                <a:cs typeface="Arial" panose="020B0604020202020204" pitchFamily="34" charset="0"/>
              </a:rPr>
              <a:t>natural</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presence</a:t>
            </a:r>
            <a:r>
              <a:rPr lang="fr-FR" sz="1000" dirty="0">
                <a:effectLst/>
                <a:latin typeface="Arial" panose="020B0604020202020204" pitchFamily="34" charset="0"/>
                <a:ea typeface="Times"/>
                <a:cs typeface="Arial" panose="020B0604020202020204" pitchFamily="34" charset="0"/>
              </a:rPr>
              <a:t> of tangible </a:t>
            </a:r>
            <a:r>
              <a:rPr lang="fr-FR" sz="1000" dirty="0" err="1">
                <a:effectLst/>
                <a:latin typeface="Arial" panose="020B0604020202020204" pitchFamily="34" charset="0"/>
                <a:ea typeface="Times"/>
                <a:cs typeface="Arial" panose="020B0604020202020204" pitchFamily="34" charset="0"/>
              </a:rPr>
              <a:t>heritage</a:t>
            </a:r>
            <a:r>
              <a:rPr lang="fr-FR" sz="1000" dirty="0">
                <a:effectLst/>
                <a:latin typeface="Arial" panose="020B0604020202020204" pitchFamily="34" charset="0"/>
                <a:ea typeface="Times"/>
                <a:cs typeface="Arial" panose="020B0604020202020204" pitchFamily="34" charset="0"/>
              </a:rPr>
              <a:t> has long set </a:t>
            </a:r>
            <a:r>
              <a:rPr lang="fr-FR" sz="1000" dirty="0" err="1">
                <a:effectLst/>
                <a:latin typeface="Arial" panose="020B0604020202020204" pitchFamily="34" charset="0"/>
                <a:ea typeface="Times"/>
                <a:cs typeface="Arial" panose="020B0604020202020204" pitchFamily="34" charset="0"/>
              </a:rPr>
              <a:t>aside</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requirements</a:t>
            </a:r>
            <a:r>
              <a:rPr lang="fr-FR" sz="1000" dirty="0">
                <a:effectLst/>
                <a:latin typeface="Arial" panose="020B0604020202020204" pitchFamily="34" charset="0"/>
                <a:ea typeface="Times"/>
                <a:cs typeface="Arial" panose="020B0604020202020204" pitchFamily="34" charset="0"/>
              </a:rPr>
              <a:t> of </a:t>
            </a:r>
            <a:r>
              <a:rPr lang="fr-FR" sz="1000" dirty="0" err="1">
                <a:effectLst/>
                <a:latin typeface="Arial" panose="020B0604020202020204" pitchFamily="34" charset="0"/>
                <a:ea typeface="Times"/>
                <a:cs typeface="Arial" panose="020B0604020202020204" pitchFamily="34" charset="0"/>
              </a:rPr>
              <a:t>safeguarding</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rich</a:t>
            </a:r>
            <a:r>
              <a:rPr lang="fr-FR" sz="1000" dirty="0">
                <a:effectLst/>
                <a:latin typeface="Arial" panose="020B0604020202020204" pitchFamily="34" charset="0"/>
                <a:ea typeface="Times"/>
                <a:cs typeface="Arial" panose="020B0604020202020204" pitchFamily="34" charset="0"/>
              </a:rPr>
              <a:t> but fragile dimension of </a:t>
            </a:r>
            <a:r>
              <a:rPr lang="fr-FR" sz="1000" dirty="0" err="1">
                <a:effectLst/>
                <a:latin typeface="Arial" panose="020B0604020202020204" pitchFamily="34" charset="0"/>
                <a:ea typeface="Times"/>
                <a:cs typeface="Arial" panose="020B0604020202020204" pitchFamily="34" charset="0"/>
              </a:rPr>
              <a:t>popular</a:t>
            </a:r>
            <a:r>
              <a:rPr lang="fr-FR" sz="1000" dirty="0">
                <a:effectLst/>
                <a:latin typeface="Arial" panose="020B0604020202020204" pitchFamily="34" charset="0"/>
                <a:ea typeface="Times"/>
                <a:cs typeface="Arial" panose="020B0604020202020204" pitchFamily="34" charset="0"/>
              </a:rPr>
              <a:t> culture in </a:t>
            </a:r>
            <a:r>
              <a:rPr lang="fr-FR" sz="1000" dirty="0" err="1">
                <a:effectLst/>
                <a:latin typeface="Arial" panose="020B0604020202020204" pitchFamily="34" charset="0"/>
                <a:ea typeface="Times"/>
                <a:cs typeface="Arial" panose="020B0604020202020204" pitchFamily="34" charset="0"/>
              </a:rPr>
              <a:t>which</a:t>
            </a:r>
            <a:r>
              <a:rPr lang="fr-FR" sz="1000" dirty="0">
                <a:effectLst/>
                <a:latin typeface="Arial" panose="020B0604020202020204" pitchFamily="34" charset="0"/>
                <a:ea typeface="Times"/>
                <a:cs typeface="Arial" panose="020B0604020202020204" pitchFamily="34" charset="0"/>
              </a:rPr>
              <a:t> a collective </a:t>
            </a:r>
            <a:r>
              <a:rPr lang="fr-FR" sz="1000" dirty="0" err="1">
                <a:effectLst/>
                <a:latin typeface="Arial" panose="020B0604020202020204" pitchFamily="34" charset="0"/>
                <a:ea typeface="Times"/>
                <a:cs typeface="Arial" panose="020B0604020202020204" pitchFamily="34" charset="0"/>
              </a:rPr>
              <a:t>imaginary</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is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materialized</a:t>
            </a:r>
            <a:r>
              <a:rPr lang="fr-FR" sz="1000" dirty="0">
                <a:effectLst/>
                <a:latin typeface="Arial" panose="020B0604020202020204" pitchFamily="34" charset="0"/>
                <a:ea typeface="Times"/>
                <a:cs typeface="Arial" panose="020B0604020202020204" pitchFamily="34" charset="0"/>
              </a:rPr>
              <a:t>. Oral culture </a:t>
            </a:r>
            <a:r>
              <a:rPr lang="fr-FR" sz="1000" dirty="0" err="1">
                <a:effectLst/>
                <a:latin typeface="Arial" panose="020B0604020202020204" pitchFamily="34" charset="0"/>
                <a:ea typeface="Times"/>
                <a:cs typeface="Arial" panose="020B0604020202020204" pitchFamily="34" charset="0"/>
              </a:rPr>
              <a:t>presupposes</a:t>
            </a:r>
            <a:r>
              <a:rPr lang="fr-FR" sz="1000" dirty="0">
                <a:effectLst/>
                <a:latin typeface="Arial" panose="020B0604020202020204" pitchFamily="34" charset="0"/>
                <a:ea typeface="Times"/>
                <a:cs typeface="Arial" panose="020B0604020202020204" pitchFamily="34" charset="0"/>
              </a:rPr>
              <a:t> a </a:t>
            </a:r>
            <a:r>
              <a:rPr lang="fr-FR" sz="1000" dirty="0" err="1">
                <a:effectLst/>
                <a:latin typeface="Arial" panose="020B0604020202020204" pitchFamily="34" charset="0"/>
                <a:ea typeface="Times"/>
                <a:cs typeface="Arial" panose="020B0604020202020204" pitchFamily="34" charset="0"/>
              </a:rPr>
              <a:t>continuous</a:t>
            </a:r>
            <a:r>
              <a:rPr lang="fr-FR" sz="1000" dirty="0">
                <a:effectLst/>
                <a:latin typeface="Arial" panose="020B0604020202020204" pitchFamily="34" charset="0"/>
                <a:ea typeface="Times"/>
                <a:cs typeface="Arial" panose="020B0604020202020204" pitchFamily="34" charset="0"/>
              </a:rPr>
              <a:t> and open </a:t>
            </a:r>
            <a:r>
              <a:rPr lang="fr-FR" sz="1000" dirty="0" err="1">
                <a:effectLst/>
                <a:latin typeface="Arial" panose="020B0604020202020204" pitchFamily="34" charset="0"/>
                <a:ea typeface="Times"/>
                <a:cs typeface="Arial" panose="020B0604020202020204" pitchFamily="34" charset="0"/>
              </a:rPr>
              <a:t>space</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that</a:t>
            </a:r>
            <a:r>
              <a:rPr lang="fr-FR" sz="1000" dirty="0">
                <a:effectLst/>
                <a:latin typeface="Arial" panose="020B0604020202020204" pitchFamily="34" charset="0"/>
                <a:ea typeface="Times"/>
                <a:cs typeface="Arial" panose="020B0604020202020204" pitchFamily="34" charset="0"/>
              </a:rPr>
              <a:t> no </a:t>
            </a:r>
            <a:r>
              <a:rPr lang="fr-FR" sz="1000" dirty="0" err="1">
                <a:effectLst/>
                <a:latin typeface="Arial" panose="020B0604020202020204" pitchFamily="34" charset="0"/>
                <a:ea typeface="Times"/>
                <a:cs typeface="Arial" panose="020B0604020202020204" pitchFamily="34" charset="0"/>
              </a:rPr>
              <a:t>physical</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monumentality</a:t>
            </a:r>
            <a:r>
              <a:rPr lang="fr-FR" sz="1000" dirty="0">
                <a:effectLst/>
                <a:latin typeface="Arial" panose="020B0604020202020204" pitchFamily="34" charset="0"/>
                <a:ea typeface="Times"/>
                <a:cs typeface="Arial" panose="020B0604020202020204" pitchFamily="34" charset="0"/>
              </a:rPr>
              <a:t> breaks and </a:t>
            </a:r>
            <a:r>
              <a:rPr lang="fr-FR" sz="1000" dirty="0" err="1">
                <a:effectLst/>
                <a:latin typeface="Arial" panose="020B0604020202020204" pitchFamily="34" charset="0"/>
                <a:ea typeface="Times"/>
                <a:cs typeface="Arial" panose="020B0604020202020204" pitchFamily="34" charset="0"/>
              </a:rPr>
              <a:t>interrupts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However</a:t>
            </a:r>
            <a:r>
              <a:rPr lang="fr-FR" sz="1000" dirty="0">
                <a:effectLst/>
                <a:latin typeface="Arial" panose="020B0604020202020204" pitchFamily="34" charset="0"/>
                <a:ea typeface="Times"/>
                <a:cs typeface="Arial" panose="020B0604020202020204" pitchFamily="34" charset="0"/>
              </a:rPr>
              <a:t>, the </a:t>
            </a:r>
            <a:r>
              <a:rPr lang="fr-FR" sz="1000" dirty="0" err="1">
                <a:effectLst/>
                <a:latin typeface="Arial" panose="020B0604020202020204" pitchFamily="34" charset="0"/>
                <a:ea typeface="Times"/>
                <a:cs typeface="Arial" panose="020B0604020202020204" pitchFamily="34" charset="0"/>
              </a:rPr>
              <a:t>vulnerability</a:t>
            </a:r>
            <a:r>
              <a:rPr lang="fr-FR" sz="1000" dirty="0">
                <a:effectLst/>
                <a:latin typeface="Arial" panose="020B0604020202020204" pitchFamily="34" charset="0"/>
                <a:ea typeface="Times"/>
                <a:cs typeface="Arial" panose="020B0604020202020204" pitchFamily="34" charset="0"/>
              </a:rPr>
              <a:t> of the Square </a:t>
            </a:r>
            <a:r>
              <a:rPr lang="fr-FR" sz="1000" dirty="0" err="1">
                <a:effectLst/>
                <a:latin typeface="Arial" panose="020B0604020202020204" pitchFamily="34" charset="0"/>
                <a:ea typeface="Times"/>
                <a:cs typeface="Arial" panose="020B0604020202020204" pitchFamily="34" charset="0"/>
              </a:rPr>
              <a:t>is</a:t>
            </a:r>
            <a:r>
              <a:rPr lang="fr-FR" sz="1000" dirty="0">
                <a:effectLst/>
                <a:latin typeface="Arial" panose="020B0604020202020204" pitchFamily="34" charset="0"/>
                <a:ea typeface="Times"/>
                <a:cs typeface="Arial" panose="020B0604020202020204" pitchFamily="34" charset="0"/>
              </a:rPr>
              <a:t> </a:t>
            </a:r>
            <a:r>
              <a:rPr lang="fr-FR" sz="1000" dirty="0" err="1">
                <a:effectLst/>
                <a:latin typeface="Arial" panose="020B0604020202020204" pitchFamily="34" charset="0"/>
                <a:ea typeface="Times"/>
                <a:cs typeface="Arial" panose="020B0604020202020204" pitchFamily="34" charset="0"/>
              </a:rPr>
              <a:t>rooted</a:t>
            </a:r>
            <a:r>
              <a:rPr lang="fr-FR" sz="1000" dirty="0">
                <a:effectLst/>
                <a:latin typeface="Arial" panose="020B0604020202020204" pitchFamily="34" charset="0"/>
                <a:ea typeface="Times"/>
                <a:cs typeface="Arial" panose="020B0604020202020204" pitchFamily="34" charset="0"/>
              </a:rPr>
              <a:t> in the </a:t>
            </a:r>
            <a:r>
              <a:rPr lang="fr-FR" sz="1000" dirty="0" err="1">
                <a:effectLst/>
                <a:latin typeface="Arial" panose="020B0604020202020204" pitchFamily="34" charset="0"/>
                <a:ea typeface="Times"/>
                <a:cs typeface="Arial" panose="020B0604020202020204" pitchFamily="34" charset="0"/>
              </a:rPr>
              <a:t>general</a:t>
            </a:r>
            <a:r>
              <a:rPr lang="fr-FR" sz="1000" dirty="0">
                <a:effectLst/>
                <a:latin typeface="Arial" panose="020B0604020202020204" pitchFamily="34" charset="0"/>
                <a:ea typeface="Times"/>
                <a:cs typeface="Arial" panose="020B0604020202020204" pitchFamily="34" charset="0"/>
              </a:rPr>
              <a:t> process of </a:t>
            </a:r>
            <a:r>
              <a:rPr lang="fr-FR" sz="1000" dirty="0" err="1">
                <a:effectLst/>
                <a:latin typeface="Arial" panose="020B0604020202020204" pitchFamily="34" charset="0"/>
                <a:ea typeface="Times"/>
                <a:cs typeface="Arial" panose="020B0604020202020204" pitchFamily="34" charset="0"/>
              </a:rPr>
              <a:t>modernization</a:t>
            </a:r>
            <a:r>
              <a:rPr lang="fr-FR" sz="1000" dirty="0">
                <a:effectLst/>
                <a:latin typeface="Arial" panose="020B0604020202020204" pitchFamily="34" charset="0"/>
                <a:ea typeface="Times"/>
                <a:cs typeface="Arial" panose="020B0604020202020204" pitchFamily="34" charset="0"/>
              </a:rPr>
              <a:t> of </a:t>
            </a:r>
            <a:r>
              <a:rPr lang="fr-FR" sz="900" dirty="0">
                <a:effectLst/>
                <a:latin typeface="Arial" panose="020B0604020202020204" pitchFamily="34" charset="0"/>
                <a:ea typeface="Times"/>
                <a:cs typeface="Arial" panose="020B0604020202020204" pitchFamily="34" charset="0"/>
              </a:rPr>
              <a:t>the city. </a:t>
            </a:r>
            <a:r>
              <a:rPr lang="fr-FR" sz="900" dirty="0" err="1">
                <a:effectLst/>
                <a:latin typeface="Arial" panose="020B0604020202020204" pitchFamily="34" charset="0"/>
                <a:ea typeface="Times"/>
                <a:cs typeface="Arial" panose="020B0604020202020204" pitchFamily="34" charset="0"/>
              </a:rPr>
              <a:t>Furthermore</a:t>
            </a:r>
            <a:r>
              <a:rPr lang="fr-FR" sz="900" dirty="0">
                <a:effectLst/>
                <a:latin typeface="Arial" panose="020B0604020202020204" pitchFamily="34" charset="0"/>
                <a:ea typeface="Times"/>
                <a:cs typeface="Arial" panose="020B0604020202020204" pitchFamily="34" charset="0"/>
              </a:rPr>
              <a:t>, the </a:t>
            </a:r>
            <a:r>
              <a:rPr lang="fr-FR" sz="900" dirty="0" err="1">
                <a:effectLst/>
                <a:latin typeface="Arial" panose="020B0604020202020204" pitchFamily="34" charset="0"/>
                <a:ea typeface="Times"/>
                <a:cs typeface="Arial" panose="020B0604020202020204" pitchFamily="34" charset="0"/>
              </a:rPr>
              <a:t>authenticity</a:t>
            </a:r>
            <a:r>
              <a:rPr lang="fr-FR" sz="900" dirty="0">
                <a:effectLst/>
                <a:latin typeface="Arial" panose="020B0604020202020204" pitchFamily="34" charset="0"/>
                <a:ea typeface="Times"/>
                <a:cs typeface="Arial" panose="020B0604020202020204" pitchFamily="34" charset="0"/>
              </a:rPr>
              <a:t> of the Square </a:t>
            </a:r>
            <a:r>
              <a:rPr lang="fr-FR" sz="900" dirty="0" err="1">
                <a:effectLst/>
                <a:latin typeface="Arial" panose="020B0604020202020204" pitchFamily="34" charset="0"/>
                <a:ea typeface="Times"/>
                <a:cs typeface="Arial" panose="020B0604020202020204" pitchFamily="34" charset="0"/>
              </a:rPr>
              <a:t>is</a:t>
            </a:r>
            <a:r>
              <a:rPr lang="fr-FR" sz="900" dirty="0">
                <a:effectLst/>
                <a:latin typeface="Arial" panose="020B0604020202020204" pitchFamily="34" charset="0"/>
                <a:ea typeface="Times"/>
                <a:cs typeface="Arial" panose="020B0604020202020204" pitchFamily="34" charset="0"/>
              </a:rPr>
              <a:t> </a:t>
            </a:r>
            <a:r>
              <a:rPr lang="fr-FR" sz="900" dirty="0" err="1">
                <a:effectLst/>
                <a:latin typeface="Arial" panose="020B0604020202020204" pitchFamily="34" charset="0"/>
                <a:ea typeface="Times"/>
                <a:cs typeface="Arial" panose="020B0604020202020204" pitchFamily="34" charset="0"/>
              </a:rPr>
              <a:t>increasingly</a:t>
            </a:r>
            <a:r>
              <a:rPr lang="fr-FR" sz="900" dirty="0">
                <a:effectLst/>
                <a:latin typeface="Arial" panose="020B0604020202020204" pitchFamily="34" charset="0"/>
                <a:ea typeface="Times"/>
                <a:cs typeface="Arial" panose="020B0604020202020204" pitchFamily="34" charset="0"/>
              </a:rPr>
              <a:t> </a:t>
            </a:r>
            <a:r>
              <a:rPr lang="fr-FR" sz="900" dirty="0" err="1">
                <a:effectLst/>
                <a:latin typeface="Arial" panose="020B0604020202020204" pitchFamily="34" charset="0"/>
                <a:ea typeface="Times"/>
                <a:cs typeface="Arial" panose="020B0604020202020204" pitchFamily="34" charset="0"/>
              </a:rPr>
              <a:t>eroded</a:t>
            </a:r>
            <a:r>
              <a:rPr lang="fr-FR" sz="900" dirty="0">
                <a:effectLst/>
                <a:latin typeface="Arial" panose="020B0604020202020204" pitchFamily="34" charset="0"/>
                <a:ea typeface="Times"/>
                <a:cs typeface="Arial" panose="020B0604020202020204" pitchFamily="34" charset="0"/>
              </a:rPr>
              <a:t> by </a:t>
            </a:r>
            <a:r>
              <a:rPr lang="fr-FR" sz="900" dirty="0" err="1">
                <a:effectLst/>
                <a:latin typeface="Arial" panose="020B0604020202020204" pitchFamily="34" charset="0"/>
                <a:ea typeface="Times"/>
                <a:cs typeface="Arial" panose="020B0604020202020204" pitchFamily="34" charset="0"/>
              </a:rPr>
              <a:t>some</a:t>
            </a:r>
            <a:r>
              <a:rPr lang="fr-FR" sz="900" dirty="0">
                <a:effectLst/>
                <a:latin typeface="Arial" panose="020B0604020202020204" pitchFamily="34" charset="0"/>
                <a:ea typeface="Times"/>
                <a:cs typeface="Arial" panose="020B0604020202020204" pitchFamily="34" charset="0"/>
              </a:rPr>
              <a:t> aspects of </a:t>
            </a:r>
            <a:r>
              <a:rPr lang="fr-FR" sz="900" dirty="0" err="1">
                <a:effectLst/>
                <a:latin typeface="Arial" panose="020B0604020202020204" pitchFamily="34" charset="0"/>
                <a:ea typeface="Times"/>
                <a:cs typeface="Arial" panose="020B0604020202020204" pitchFamily="34" charset="0"/>
              </a:rPr>
              <a:t>tourism</a:t>
            </a:r>
            <a:r>
              <a:rPr lang="fr-FR" sz="900" dirty="0">
                <a:effectLst/>
                <a:latin typeface="Arial" panose="020B0604020202020204" pitchFamily="34" charset="0"/>
                <a:ea typeface="Times"/>
                <a:cs typeface="Arial" panose="020B0604020202020204" pitchFamily="34" charset="0"/>
              </a:rPr>
              <a:t> </a:t>
            </a:r>
            <a:r>
              <a:rPr lang="fr-FR" sz="900" dirty="0" err="1">
                <a:effectLst/>
                <a:latin typeface="Arial" panose="020B0604020202020204" pitchFamily="34" charset="0"/>
                <a:ea typeface="Times"/>
                <a:cs typeface="Arial" panose="020B0604020202020204" pitchFamily="34" charset="0"/>
              </a:rPr>
              <a:t>which</a:t>
            </a:r>
            <a:r>
              <a:rPr lang="fr-FR" sz="900" dirty="0">
                <a:effectLst/>
                <a:latin typeface="Arial" panose="020B0604020202020204" pitchFamily="34" charset="0"/>
                <a:ea typeface="Times"/>
                <a:cs typeface="Arial" panose="020B0604020202020204" pitchFamily="34" charset="0"/>
              </a:rPr>
              <a:t> affect the good </a:t>
            </a:r>
            <a:r>
              <a:rPr lang="fr-FR" sz="900" dirty="0" err="1">
                <a:effectLst/>
                <a:latin typeface="Arial" panose="020B0604020202020204" pitchFamily="34" charset="0"/>
                <a:ea typeface="Times"/>
                <a:cs typeface="Arial" panose="020B0604020202020204" pitchFamily="34" charset="0"/>
              </a:rPr>
              <a:t>reputation</a:t>
            </a:r>
            <a:r>
              <a:rPr lang="fr-FR" sz="900" dirty="0">
                <a:effectLst/>
                <a:latin typeface="Arial" panose="020B0604020202020204" pitchFamily="34" charset="0"/>
                <a:ea typeface="Times"/>
                <a:cs typeface="Arial" panose="020B0604020202020204" pitchFamily="34" charset="0"/>
              </a:rPr>
              <a:t> of the Square.</a:t>
            </a:r>
            <a:r>
              <a:rPr lang="fr-MA" sz="900" dirty="0">
                <a:effectLst/>
                <a:latin typeface="Arial" panose="020B0604020202020204" pitchFamily="34" charset="0"/>
                <a:cs typeface="Arial" panose="020B0604020202020204" pitchFamily="34" charset="0"/>
              </a:rPr>
              <a:t> </a:t>
            </a:r>
            <a:r>
              <a:rPr lang="fr-FR" sz="900" dirty="0">
                <a:effectLst/>
                <a:latin typeface="Arial" panose="020B0604020202020204" pitchFamily="34" charset="0"/>
                <a:ea typeface="Times"/>
                <a:cs typeface="Arial" panose="020B0604020202020204" pitchFamily="34" charset="0"/>
              </a:rPr>
              <a:t> </a:t>
            </a:r>
            <a:endParaRPr lang="fr-FR"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48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3186"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3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3188"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3189"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3190"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3191"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31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760265"/>
            <a:ext cx="6571134" cy="4042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009019"/>
      </p:ext>
    </p:extLst>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88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328" y="1357313"/>
            <a:ext cx="3357563" cy="4855518"/>
          </a:xfrm>
          <a:prstGeom prst="rect">
            <a:avLst/>
          </a:prstGeom>
          <a:noFill/>
          <a:ln>
            <a:noFill/>
          </a:ln>
          <a:effectLst>
            <a:outerShdw blurRad="63500" algn="ctr" rotWithShape="0">
              <a:schemeClr val="bg2">
                <a:alpha val="64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Lst>
        </p:spPr>
      </p:pic>
      <p:sp>
        <p:nvSpPr>
          <p:cNvPr id="78851" name="Text Box 3"/>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788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3" name="Text Box 5"/>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78854" name="Text Box 6"/>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78855" name="Text Box 7"/>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78856" name="Text Box 8"/>
          <p:cNvSpPr txBox="1">
            <a:spLocks noChangeArrowheads="1"/>
          </p:cNvSpPr>
          <p:nvPr/>
        </p:nvSpPr>
        <p:spPr bwMode="auto">
          <a:xfrm>
            <a:off x="1732360" y="843856"/>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A11C19"/>
                </a:solidFill>
                <a:latin typeface="Trebuchet MS" charset="0"/>
              </a:rPr>
              <a:t>MASTER PIECE OF THE ORAL AND INTANGIBLE HERITAGE OF HUMANITY</a:t>
            </a:r>
          </a:p>
        </p:txBody>
      </p:sp>
    </p:spTree>
    <p:extLst>
      <p:ext uri="{BB962C8B-B14F-4D97-AF65-F5344CB8AC3E}">
        <p14:creationId xmlns:p14="http://schemas.microsoft.com/office/powerpoint/2010/main" val="188314831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42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2"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4213"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4214"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4215"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421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358" y="1743522"/>
            <a:ext cx="6570018" cy="40786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25924"/>
      </p:ext>
    </p:extLst>
  </p:cSld>
  <p:clrMapOvr>
    <a:masterClrMapping/>
  </p:clrMapOvr>
  <p:transition spd="med">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5234"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52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5236"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5237"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5238"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5239"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5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9242" y="1456656"/>
            <a:ext cx="2794992" cy="4676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5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5199" y="1455540"/>
            <a:ext cx="2846338" cy="46780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401784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dissolve">
                                      <p:cBhvr>
                                        <p:cTn id="7" dur="5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6258"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6260"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6261"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6262"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6263"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62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590601"/>
            <a:ext cx="6567785" cy="4401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325896"/>
      </p:ext>
    </p:extLst>
  </p:cSld>
  <p:clrMapOvr>
    <a:masterClrMapping/>
  </p:clrMapOvr>
  <p:transitio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9D98F-D5AD-7A71-DB7C-28ACA64212F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50C49E6-28DD-F416-5A07-449252C77D16}"/>
              </a:ext>
            </a:extLst>
          </p:cNvPr>
          <p:cNvSpPr>
            <a:spLocks noGrp="1"/>
          </p:cNvSpPr>
          <p:nvPr>
            <p:ph idx="1"/>
          </p:nvPr>
        </p:nvSpPr>
        <p:spPr/>
        <p:txBody>
          <a:bodyPr>
            <a:normAutofit fontScale="25000" lnSpcReduction="20000"/>
          </a:bodyPr>
          <a:lstStyle/>
          <a:p>
            <a:pPr marL="0" indent="0" algn="just">
              <a:lnSpc>
                <a:spcPct val="200000"/>
              </a:lnSpc>
              <a:spcAft>
                <a:spcPts val="0"/>
              </a:spcAft>
              <a:buNone/>
            </a:pPr>
            <a:endParaRPr lang="fr-MA" sz="2800" dirty="0">
              <a:effectLst/>
              <a:latin typeface="Arial" panose="020B0604020202020204" pitchFamily="34" charset="0"/>
              <a:ea typeface="Times"/>
              <a:cs typeface="Arial" panose="020B0604020202020204" pitchFamily="34" charset="0"/>
            </a:endParaRPr>
          </a:p>
          <a:p>
            <a:pPr marL="0" indent="0" algn="just">
              <a:spcAft>
                <a:spcPts val="0"/>
              </a:spcAft>
              <a:buNone/>
            </a:pPr>
            <a:r>
              <a:rPr lang="en-GB" sz="4000" b="1" dirty="0">
                <a:solidFill>
                  <a:srgbClr val="333399"/>
                </a:solidFill>
                <a:effectLst/>
                <a:latin typeface="Arial" panose="020B0604020202020204" pitchFamily="34" charset="0"/>
                <a:ea typeface="Times"/>
                <a:cs typeface="Arial" panose="020B0604020202020204" pitchFamily="34" charset="0"/>
              </a:rPr>
              <a:t>	5.A./ Some objectives</a:t>
            </a:r>
            <a:endParaRPr lang="fr-MA" sz="4000" dirty="0">
              <a:effectLst/>
              <a:latin typeface="Arial" panose="020B0604020202020204" pitchFamily="34" charset="0"/>
              <a:ea typeface="Times"/>
              <a:cs typeface="Arial" panose="020B0604020202020204" pitchFamily="34" charset="0"/>
            </a:endParaRPr>
          </a:p>
          <a:p>
            <a:pPr marL="0" indent="0" algn="just">
              <a:spcAft>
                <a:spcPts val="0"/>
              </a:spcAft>
              <a:buNone/>
            </a:pP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Organize a two-day seminar;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Edit books (such as anthologies of story-telling), didactic materials, etc.;</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Create a web site;</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Organize pedagogical workshops for the students of Marrakech animated by the </a:t>
            </a:r>
            <a:r>
              <a:rPr lang="en-GB" sz="4000" i="1" dirty="0" err="1">
                <a:effectLst/>
                <a:latin typeface="Arial" panose="020B0604020202020204" pitchFamily="34" charset="0"/>
                <a:ea typeface="Times"/>
                <a:cs typeface="Arial" panose="020B0604020202020204" pitchFamily="34" charset="0"/>
              </a:rPr>
              <a:t>Halqas</a:t>
            </a:r>
            <a:r>
              <a:rPr lang="en-GB" sz="4000" dirty="0">
                <a:effectLst/>
                <a:latin typeface="Arial" panose="020B0604020202020204" pitchFamily="34" charset="0"/>
                <a:ea typeface="Times"/>
                <a:cs typeface="Arial" panose="020B0604020202020204" pitchFamily="34" charset="0"/>
              </a:rPr>
              <a:t> of the </a:t>
            </a:r>
            <a:r>
              <a:rPr lang="en-GB" sz="4000" dirty="0" err="1">
                <a:effectLst/>
                <a:latin typeface="Arial" panose="020B0604020202020204" pitchFamily="34" charset="0"/>
                <a:ea typeface="Times"/>
                <a:cs typeface="Arial" panose="020B0604020202020204" pitchFamily="34" charset="0"/>
              </a:rPr>
              <a:t>Jamaa</a:t>
            </a:r>
            <a:r>
              <a:rPr lang="en-GB" sz="4000" dirty="0">
                <a:effectLst/>
                <a:latin typeface="Arial" panose="020B0604020202020204" pitchFamily="34" charset="0"/>
                <a:ea typeface="Times"/>
                <a:cs typeface="Arial" panose="020B0604020202020204" pitchFamily="34" charset="0"/>
              </a:rPr>
              <a:t> al-</a:t>
            </a:r>
            <a:r>
              <a:rPr lang="en-GB" sz="4000" dirty="0" err="1">
                <a:effectLst/>
                <a:latin typeface="Arial" panose="020B0604020202020204" pitchFamily="34" charset="0"/>
                <a:ea typeface="Times"/>
                <a:cs typeface="Arial" panose="020B0604020202020204" pitchFamily="34" charset="0"/>
              </a:rPr>
              <a:t>Fna</a:t>
            </a:r>
            <a:r>
              <a:rPr lang="en-GB" sz="4000" dirty="0">
                <a:effectLst/>
                <a:latin typeface="Arial" panose="020B0604020202020204" pitchFamily="34" charset="0"/>
                <a:ea typeface="Times"/>
                <a:cs typeface="Arial" panose="020B0604020202020204" pitchFamily="34" charset="0"/>
              </a:rPr>
              <a:t> Square;</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Organize thematic exhibits;</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Organize bi-annual Prizes and painting contests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Train staff of the Association </a:t>
            </a:r>
            <a:r>
              <a:rPr lang="en-GB" sz="4000" dirty="0">
                <a:effectLst/>
                <a:latin typeface="Arial" panose="020B0604020202020204" pitchFamily="34" charset="0"/>
                <a:ea typeface="Times"/>
                <a:cs typeface="Arial" panose="020B0604020202020204" pitchFamily="34" charset="0"/>
                <a:sym typeface="Symbol" pitchFamily="2" charset="2"/>
              </a:rPr>
              <a:t></a:t>
            </a:r>
            <a:r>
              <a:rPr lang="en-GB" sz="4000" dirty="0" err="1">
                <a:effectLst/>
                <a:latin typeface="Arial" panose="020B0604020202020204" pitchFamily="34" charset="0"/>
                <a:ea typeface="Times"/>
                <a:cs typeface="Arial" panose="020B0604020202020204" pitchFamily="34" charset="0"/>
              </a:rPr>
              <a:t>Jamaa</a:t>
            </a:r>
            <a:r>
              <a:rPr lang="en-GB" sz="4000" dirty="0">
                <a:effectLst/>
                <a:latin typeface="Arial" panose="020B0604020202020204" pitchFamily="34" charset="0"/>
                <a:ea typeface="Times"/>
                <a:cs typeface="Arial" panose="020B0604020202020204" pitchFamily="34" charset="0"/>
              </a:rPr>
              <a:t> al-</a:t>
            </a:r>
            <a:r>
              <a:rPr lang="en-GB" sz="4000" dirty="0" err="1">
                <a:effectLst/>
                <a:latin typeface="Arial" panose="020B0604020202020204" pitchFamily="34" charset="0"/>
                <a:ea typeface="Times"/>
                <a:cs typeface="Arial" panose="020B0604020202020204" pitchFamily="34" charset="0"/>
              </a:rPr>
              <a:t>Fna</a:t>
            </a:r>
            <a:r>
              <a:rPr lang="en-GB" sz="4000" dirty="0">
                <a:effectLst/>
                <a:latin typeface="Arial" panose="020B0604020202020204" pitchFamily="34" charset="0"/>
                <a:ea typeface="Times"/>
                <a:cs typeface="Arial" panose="020B0604020202020204" pitchFamily="34" charset="0"/>
              </a:rPr>
              <a:t> – Oral Heritage of Humanity</a:t>
            </a:r>
            <a:r>
              <a:rPr lang="en-GB" sz="4000" dirty="0">
                <a:effectLst/>
                <a:latin typeface="Arial" panose="020B0604020202020204" pitchFamily="34" charset="0"/>
                <a:ea typeface="Times"/>
                <a:cs typeface="Arial" panose="020B0604020202020204" pitchFamily="34" charset="0"/>
                <a:sym typeface="Symbol" pitchFamily="2" charset="2"/>
              </a:rPr>
              <a:t></a:t>
            </a:r>
            <a:r>
              <a:rPr lang="en-GB" sz="4000" dirty="0">
                <a:effectLst/>
                <a:latin typeface="Arial" panose="020B0604020202020204" pitchFamily="34" charset="0"/>
                <a:ea typeface="Times"/>
                <a:cs typeface="Arial" panose="020B0604020202020204" pitchFamily="34" charset="0"/>
              </a:rPr>
              <a:t>;</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Elaborate thematic studies on sociological specificities of the actors, on the transmission modes of knowledge or of practices in danger of disappearance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Create archives (sound, graphic, iconographic, cinematographic) ;</a:t>
            </a:r>
            <a:endParaRPr lang="fr-MA" sz="4000" dirty="0">
              <a:latin typeface="Arial" panose="020B0604020202020204" pitchFamily="34" charset="0"/>
              <a:ea typeface="Times"/>
              <a:cs typeface="Arial" panose="020B0604020202020204" pitchFamily="34" charset="0"/>
            </a:endParaRPr>
          </a:p>
          <a:p>
            <a:pPr algn="just">
              <a:spcAft>
                <a:spcPts val="0"/>
              </a:spcAft>
              <a:tabLst>
                <a:tab pos="228600" algn="l"/>
              </a:tabLst>
            </a:pPr>
            <a:endParaRPr lang="fr-MA" sz="4000" dirty="0">
              <a:effectLst/>
              <a:latin typeface="Arial" panose="020B0604020202020204" pitchFamily="34" charset="0"/>
              <a:ea typeface="Times"/>
              <a:cs typeface="Arial" panose="020B0604020202020204" pitchFamily="34" charset="0"/>
            </a:endParaRPr>
          </a:p>
          <a:p>
            <a:pPr marL="0" indent="0" algn="just">
              <a:spcAft>
                <a:spcPts val="0"/>
              </a:spcAft>
              <a:buNone/>
            </a:pPr>
            <a:r>
              <a:rPr lang="en-GB" sz="4000" b="1" dirty="0">
                <a:solidFill>
                  <a:srgbClr val="333399"/>
                </a:solidFill>
                <a:effectLst/>
                <a:latin typeface="Arial" panose="020B0604020202020204" pitchFamily="34" charset="0"/>
                <a:ea typeface="Times"/>
                <a:cs typeface="Arial" panose="020B0604020202020204" pitchFamily="34" charset="0"/>
              </a:rPr>
              <a:t>	5.B./ Expected results</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Identifying the main problems encountered on the Square and elaborating a general strategy for operational action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Raising awareness within schools through the publication of didactical materials and anthologies of story-telling ;</a:t>
            </a:r>
            <a:endParaRPr lang="fr-MA" sz="4000" dirty="0">
              <a:effectLst/>
              <a:latin typeface="Arial" panose="020B0604020202020204" pitchFamily="34" charset="0"/>
              <a:ea typeface="Times"/>
              <a:cs typeface="Arial" panose="020B0604020202020204" pitchFamily="34" charset="0"/>
            </a:endParaRPr>
          </a:p>
          <a:p>
            <a:pPr marL="0" indent="0" algn="just">
              <a:lnSpc>
                <a:spcPct val="200000"/>
              </a:lnSpc>
              <a:spcAft>
                <a:spcPts val="0"/>
              </a:spcAft>
              <a:buNone/>
              <a:tabLst>
                <a:tab pos="228600" algn="l"/>
              </a:tabLst>
            </a:pPr>
            <a:r>
              <a:rPr lang="en-GB" sz="4000" dirty="0">
                <a:effectLst/>
                <a:latin typeface="Arial" panose="020B0604020202020204" pitchFamily="34" charset="0"/>
                <a:ea typeface="Times"/>
                <a:cs typeface="Arial" panose="020B0604020202020204" pitchFamily="34" charset="0"/>
              </a:rPr>
              <a:t>.      Raising awareness at the national and international level and giving access to information through the web site on the </a:t>
            </a:r>
            <a:r>
              <a:rPr lang="en-GB" sz="4000" dirty="0" err="1">
                <a:effectLst/>
                <a:latin typeface="Arial" panose="020B0604020202020204" pitchFamily="34" charset="0"/>
                <a:ea typeface="Times"/>
                <a:cs typeface="Arial" panose="020B0604020202020204" pitchFamily="34" charset="0"/>
              </a:rPr>
              <a:t>Jamaa</a:t>
            </a:r>
            <a:r>
              <a:rPr lang="en-GB" sz="4000" dirty="0">
                <a:effectLst/>
                <a:latin typeface="Arial" panose="020B0604020202020204" pitchFamily="34" charset="0"/>
                <a:ea typeface="Times"/>
                <a:cs typeface="Arial" panose="020B0604020202020204" pitchFamily="34" charset="0"/>
              </a:rPr>
              <a:t> al-</a:t>
            </a:r>
            <a:r>
              <a:rPr lang="en-GB" sz="4000" dirty="0" err="1">
                <a:effectLst/>
                <a:latin typeface="Arial" panose="020B0604020202020204" pitchFamily="34" charset="0"/>
                <a:ea typeface="Times"/>
                <a:cs typeface="Arial" panose="020B0604020202020204" pitchFamily="34" charset="0"/>
              </a:rPr>
              <a:t>Fna</a:t>
            </a:r>
            <a:r>
              <a:rPr lang="en-GB" sz="4000" dirty="0">
                <a:effectLst/>
                <a:latin typeface="Arial" panose="020B0604020202020204" pitchFamily="34" charset="0"/>
                <a:ea typeface="Times"/>
                <a:cs typeface="Arial" panose="020B0604020202020204" pitchFamily="34" charset="0"/>
              </a:rPr>
              <a:t> Square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Transmitting  knowledge from generation to generation through the organization of pedagogical workshops, etc.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Disseminating and raising awareness within society at large on the identity and specificities of intangible cultural heritage of the </a:t>
            </a:r>
            <a:r>
              <a:rPr lang="en-GB" sz="4000" dirty="0" err="1">
                <a:effectLst/>
                <a:latin typeface="Arial" panose="020B0604020202020204" pitchFamily="34" charset="0"/>
                <a:ea typeface="Times"/>
                <a:cs typeface="Arial" panose="020B0604020202020204" pitchFamily="34" charset="0"/>
              </a:rPr>
              <a:t>Jamaa</a:t>
            </a:r>
            <a:r>
              <a:rPr lang="en-GB" sz="4000" dirty="0">
                <a:effectLst/>
                <a:latin typeface="Arial" panose="020B0604020202020204" pitchFamily="34" charset="0"/>
                <a:ea typeface="Times"/>
                <a:cs typeface="Arial" panose="020B0604020202020204" pitchFamily="34" charset="0"/>
              </a:rPr>
              <a:t>   al-</a:t>
            </a:r>
            <a:r>
              <a:rPr lang="en-GB" sz="4000" dirty="0" err="1">
                <a:effectLst/>
                <a:latin typeface="Arial" panose="020B0604020202020204" pitchFamily="34" charset="0"/>
                <a:ea typeface="Times"/>
                <a:cs typeface="Arial" panose="020B0604020202020204" pitchFamily="34" charset="0"/>
              </a:rPr>
              <a:t>Fna</a:t>
            </a:r>
            <a:r>
              <a:rPr lang="en-GB" sz="4000" dirty="0">
                <a:effectLst/>
                <a:latin typeface="Arial" panose="020B0604020202020204" pitchFamily="34" charset="0"/>
                <a:ea typeface="Times"/>
                <a:cs typeface="Arial" panose="020B0604020202020204" pitchFamily="34" charset="0"/>
              </a:rPr>
              <a:t> Square through publications (anthologies of story-telling), exhibits, etc.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Encouraging creativity through the organization of bi-annual Prizes and painting contests for children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Strengthening expertise for the realization of the project components through the training of staff of the Association </a:t>
            </a:r>
            <a:r>
              <a:rPr lang="en-GB" sz="4000" dirty="0">
                <a:effectLst/>
                <a:latin typeface="Arial" panose="020B0604020202020204" pitchFamily="34" charset="0"/>
                <a:ea typeface="Times"/>
                <a:cs typeface="Arial" panose="020B0604020202020204" pitchFamily="34" charset="0"/>
                <a:sym typeface="Symbol" pitchFamily="2" charset="2"/>
              </a:rPr>
              <a:t></a:t>
            </a:r>
            <a:r>
              <a:rPr lang="en-GB" sz="4000" dirty="0" err="1">
                <a:effectLst/>
                <a:latin typeface="Arial" panose="020B0604020202020204" pitchFamily="34" charset="0"/>
                <a:ea typeface="Times"/>
                <a:cs typeface="Arial" panose="020B0604020202020204" pitchFamily="34" charset="0"/>
              </a:rPr>
              <a:t>Jamaa</a:t>
            </a:r>
            <a:r>
              <a:rPr lang="en-GB" sz="4000" dirty="0">
                <a:effectLst/>
                <a:latin typeface="Arial" panose="020B0604020202020204" pitchFamily="34" charset="0"/>
                <a:ea typeface="Times"/>
                <a:cs typeface="Arial" panose="020B0604020202020204" pitchFamily="34" charset="0"/>
              </a:rPr>
              <a:t> al-</a:t>
            </a:r>
            <a:r>
              <a:rPr lang="en-GB" sz="4000" dirty="0" err="1">
                <a:effectLst/>
                <a:latin typeface="Arial" panose="020B0604020202020204" pitchFamily="34" charset="0"/>
                <a:ea typeface="Times"/>
                <a:cs typeface="Arial" panose="020B0604020202020204" pitchFamily="34" charset="0"/>
              </a:rPr>
              <a:t>Fna</a:t>
            </a:r>
            <a:r>
              <a:rPr lang="en-GB" sz="4000" dirty="0">
                <a:effectLst/>
                <a:latin typeface="Arial" panose="020B0604020202020204" pitchFamily="34" charset="0"/>
                <a:ea typeface="Times"/>
                <a:cs typeface="Arial" panose="020B0604020202020204" pitchFamily="34" charset="0"/>
              </a:rPr>
              <a:t> – Oral Heritage of Humanity</a:t>
            </a:r>
            <a:r>
              <a:rPr lang="en-GB" sz="4000" dirty="0">
                <a:effectLst/>
                <a:latin typeface="Arial" panose="020B0604020202020204" pitchFamily="34" charset="0"/>
                <a:ea typeface="Times"/>
                <a:cs typeface="Arial" panose="020B0604020202020204" pitchFamily="34" charset="0"/>
                <a:sym typeface="Symbol" pitchFamily="2" charset="2"/>
              </a:rPr>
              <a:t></a:t>
            </a:r>
            <a:r>
              <a:rPr lang="en-GB" sz="4000" dirty="0">
                <a:effectLst/>
                <a:latin typeface="Arial" panose="020B0604020202020204" pitchFamily="34" charset="0"/>
                <a:ea typeface="Times"/>
                <a:cs typeface="Arial" panose="020B0604020202020204" pitchFamily="34" charset="0"/>
              </a:rPr>
              <a:t>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Identifying practices in danger of disappearance (through studies) in order to promote their transmission ; </a:t>
            </a:r>
            <a:endParaRPr lang="fr-MA" sz="4000" dirty="0">
              <a:effectLst/>
              <a:latin typeface="Arial" panose="020B0604020202020204" pitchFamily="34" charset="0"/>
              <a:ea typeface="Times"/>
              <a:cs typeface="Arial" panose="020B0604020202020204" pitchFamily="34" charset="0"/>
            </a:endParaRPr>
          </a:p>
          <a:p>
            <a:pPr algn="just">
              <a:spcAft>
                <a:spcPts val="0"/>
              </a:spcAft>
              <a:tabLst>
                <a:tab pos="228600" algn="l"/>
              </a:tabLst>
            </a:pPr>
            <a:r>
              <a:rPr lang="en-GB" sz="4000" dirty="0">
                <a:effectLst/>
                <a:latin typeface="Arial" panose="020B0604020202020204" pitchFamily="34" charset="0"/>
                <a:ea typeface="Times"/>
                <a:cs typeface="Arial" panose="020B0604020202020204" pitchFamily="34" charset="0"/>
              </a:rPr>
              <a:t>. Safeguarding of the intangible cultural heritage of the </a:t>
            </a:r>
            <a:r>
              <a:rPr lang="en-GB" sz="4000" dirty="0" err="1">
                <a:effectLst/>
                <a:latin typeface="Arial" panose="020B0604020202020204" pitchFamily="34" charset="0"/>
                <a:ea typeface="Times"/>
                <a:cs typeface="Arial" panose="020B0604020202020204" pitchFamily="34" charset="0"/>
              </a:rPr>
              <a:t>Jamaa</a:t>
            </a:r>
            <a:r>
              <a:rPr lang="en-GB" sz="4000" dirty="0">
                <a:effectLst/>
                <a:latin typeface="Arial" panose="020B0604020202020204" pitchFamily="34" charset="0"/>
                <a:ea typeface="Times"/>
                <a:cs typeface="Arial" panose="020B0604020202020204" pitchFamily="34" charset="0"/>
              </a:rPr>
              <a:t> al-</a:t>
            </a:r>
            <a:r>
              <a:rPr lang="en-GB" sz="4000" dirty="0" err="1">
                <a:effectLst/>
                <a:latin typeface="Arial" panose="020B0604020202020204" pitchFamily="34" charset="0"/>
                <a:ea typeface="Times"/>
                <a:cs typeface="Arial" panose="020B0604020202020204" pitchFamily="34" charset="0"/>
              </a:rPr>
              <a:t>Fna</a:t>
            </a:r>
            <a:r>
              <a:rPr lang="en-GB" sz="4000" dirty="0">
                <a:effectLst/>
                <a:latin typeface="Arial" panose="020B0604020202020204" pitchFamily="34" charset="0"/>
                <a:ea typeface="Times"/>
                <a:cs typeface="Arial" panose="020B0604020202020204" pitchFamily="34" charset="0"/>
              </a:rPr>
              <a:t> through the collection and archiving of data ;</a:t>
            </a:r>
            <a:endParaRPr lang="fr-MA" sz="4000" dirty="0">
              <a:effectLst/>
              <a:latin typeface="Arial" panose="020B0604020202020204" pitchFamily="34" charset="0"/>
              <a:ea typeface="Times"/>
              <a:cs typeface="Arial" panose="020B0604020202020204" pitchFamily="34" charset="0"/>
            </a:endParaRPr>
          </a:p>
          <a:p>
            <a:pPr>
              <a:spcAft>
                <a:spcPts val="0"/>
              </a:spcAft>
              <a:tabLst>
                <a:tab pos="228600" algn="l"/>
              </a:tabLst>
            </a:pPr>
            <a:r>
              <a:rPr lang="en-GB" sz="4000" dirty="0">
                <a:effectLst/>
                <a:latin typeface="Arial" panose="020B0604020202020204" pitchFamily="34" charset="0"/>
                <a:ea typeface="Times"/>
                <a:cs typeface="Arial" panose="020B0604020202020204" pitchFamily="34" charset="0"/>
              </a:rPr>
              <a:t>. Raising awareness of the significance and importance of conserving, maintaining and transmitting intangible cultural heritage ;</a:t>
            </a:r>
            <a:r>
              <a:rPr lang="fr-MA" sz="4000" dirty="0">
                <a:latin typeface="Arial" panose="020B0604020202020204" pitchFamily="34" charset="0"/>
                <a:ea typeface="Times"/>
                <a:cs typeface="Arial" panose="020B0604020202020204" pitchFamily="34" charset="0"/>
              </a:rPr>
              <a:t>      </a:t>
            </a:r>
            <a:r>
              <a:rPr lang="en-GB" sz="4000" b="1" kern="0" dirty="0">
                <a:effectLst/>
                <a:latin typeface="Arial" panose="020B0604020202020204" pitchFamily="34" charset="0"/>
                <a:ea typeface="Times"/>
                <a:cs typeface="Arial" panose="020B0604020202020204" pitchFamily="34" charset="0"/>
              </a:rPr>
              <a:t>   .</a:t>
            </a:r>
            <a:r>
              <a:rPr lang="en-GB" sz="4000" b="0" kern="0" dirty="0">
                <a:effectLst/>
                <a:latin typeface="Arial" panose="020B0604020202020204" pitchFamily="34" charset="0"/>
                <a:ea typeface="Times"/>
                <a:cs typeface="Arial" panose="020B0604020202020204" pitchFamily="34" charset="0"/>
              </a:rPr>
              <a:t>Giving access to the data collected at the national and international level, etc. ;</a:t>
            </a:r>
            <a:endParaRPr lang="fr-MA" sz="4000" b="1" kern="0" dirty="0">
              <a:effectLst/>
              <a:latin typeface="Arial" panose="020B0604020202020204" pitchFamily="34" charset="0"/>
              <a:ea typeface="Times"/>
              <a:cs typeface="Arial" panose="020B0604020202020204" pitchFamily="34" charset="0"/>
            </a:endParaRPr>
          </a:p>
          <a:p>
            <a:endParaRPr lang="fr-FR" dirty="0"/>
          </a:p>
        </p:txBody>
      </p:sp>
    </p:spTree>
    <p:extLst>
      <p:ext uri="{BB962C8B-B14F-4D97-AF65-F5344CB8AC3E}">
        <p14:creationId xmlns:p14="http://schemas.microsoft.com/office/powerpoint/2010/main" val="390979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7282"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7284"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7285"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7286"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7287"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72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893094"/>
            <a:ext cx="6571134" cy="37951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395012"/>
      </p:ext>
    </p:extLst>
  </p:cSld>
  <p:clrMapOvr>
    <a:masterClrMapping/>
  </p:clrMapOvr>
  <p:transitio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8306"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8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8308"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8309"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8310"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8311"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83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4334" y="1816076"/>
            <a:ext cx="6568901" cy="41310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41724590"/>
      </p:ext>
    </p:extLst>
  </p:cSld>
  <p:clrMapOvr>
    <a:masterClrMapping/>
  </p:clrMapOvr>
  <p:transitio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9330"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99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9332"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99333"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99334"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99335"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993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866305"/>
            <a:ext cx="6571134" cy="3811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4509291"/>
      </p:ext>
    </p:extLst>
  </p:cSld>
  <p:clrMapOvr>
    <a:masterClrMapping/>
  </p:clrMapOvr>
  <p:transition spd="med">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0354"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03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0356"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0357"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0358"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0359"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1003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523" y="1393031"/>
            <a:ext cx="2713508" cy="4714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036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1" y="1393031"/>
            <a:ext cx="2716857" cy="47204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551480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0"/>
                                        </p:tgtEl>
                                        <p:attrNameLst>
                                          <p:attrName>style.visibility</p:attrName>
                                        </p:attrNameLst>
                                      </p:cBhvr>
                                      <p:to>
                                        <p:strVal val="visible"/>
                                      </p:to>
                                    </p:set>
                                    <p:animEffect transition="in" filter="dissolve">
                                      <p:cBhvr>
                                        <p:cTn id="7" dur="500"/>
                                        <p:tgtEl>
                                          <p:spTgt spid="100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3BB60-7C94-0EA1-9D54-67B6766A9A9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5DDEE9A-6D3F-00DB-42FF-C99B8FC6DE97}"/>
              </a:ext>
            </a:extLst>
          </p:cNvPr>
          <p:cNvSpPr>
            <a:spLocks noGrp="1"/>
          </p:cNvSpPr>
          <p:nvPr>
            <p:ph idx="1"/>
          </p:nvPr>
        </p:nvSpPr>
        <p:spPr/>
        <p:txBody>
          <a:bodyPr>
            <a:noAutofit/>
          </a:bodyPr>
          <a:lstStyle/>
          <a:p>
            <a:pPr>
              <a:spcAft>
                <a:spcPts val="0"/>
              </a:spcAft>
            </a:pPr>
            <a:r>
              <a:rPr lang="en-US" sz="1000" b="1" dirty="0">
                <a:solidFill>
                  <a:srgbClr val="993366"/>
                </a:solidFill>
                <a:effectLst/>
                <a:latin typeface="Arial" panose="020B0604020202020204" pitchFamily="34" charset="0"/>
                <a:ea typeface="Times"/>
                <a:cs typeface="Arial" panose="020B0604020202020204" pitchFamily="34" charset="0"/>
              </a:rPr>
              <a:t>6./ CONCLUSION</a:t>
            </a:r>
            <a:endParaRPr lang="fr-MA" sz="1000" dirty="0">
              <a:effectLst/>
              <a:latin typeface="Arial" panose="020B0604020202020204" pitchFamily="34" charset="0"/>
              <a:ea typeface="Times"/>
              <a:cs typeface="Arial" panose="020B0604020202020204" pitchFamily="34" charset="0"/>
            </a:endParaRPr>
          </a:p>
          <a:p>
            <a:pPr marL="0" indent="0">
              <a:spcAft>
                <a:spcPts val="0"/>
              </a:spcAft>
              <a:buNone/>
            </a:pPr>
            <a:endParaRPr lang="fr-MA" sz="1000" dirty="0">
              <a:effectLst/>
              <a:latin typeface="Arial" panose="020B0604020202020204" pitchFamily="34" charset="0"/>
              <a:ea typeface="Times"/>
              <a:cs typeface="Arial" panose="020B0604020202020204" pitchFamily="34" charset="0"/>
            </a:endParaRPr>
          </a:p>
          <a:p>
            <a:pPr indent="449580" algn="just">
              <a:spcAft>
                <a:spcPts val="0"/>
              </a:spcAft>
            </a:pPr>
            <a:r>
              <a:rPr lang="en-US" sz="1000" b="1" dirty="0">
                <a:effectLst/>
                <a:latin typeface="Arial" panose="020B0604020202020204" pitchFamily="34" charset="0"/>
                <a:ea typeface="Times"/>
                <a:cs typeface="Arial" panose="020B0604020202020204" pitchFamily="34" charset="0"/>
              </a:rPr>
              <a:t>	</a:t>
            </a:r>
            <a:r>
              <a:rPr lang="en-US" sz="1000" dirty="0">
                <a:effectLst/>
                <a:latin typeface="Arial" panose="020B0604020202020204" pitchFamily="34" charset="0"/>
                <a:ea typeface="Times"/>
                <a:cs typeface="Arial" panose="020B0604020202020204" pitchFamily="34" charset="0"/>
              </a:rPr>
              <a:t>As you no doubt know, the purpose of this International Conference is more than a research for an active defense of the cultural heritage. It  is a militant combat. A militant combat in the field of </a:t>
            </a:r>
            <a:r>
              <a:rPr lang="en-US" sz="1000" dirty="0" err="1">
                <a:effectLst/>
                <a:latin typeface="Arial" panose="020B0604020202020204" pitchFamily="34" charset="0"/>
                <a:ea typeface="Times"/>
                <a:cs typeface="Arial" panose="020B0604020202020204" pitchFamily="34" charset="0"/>
              </a:rPr>
              <a:t>conceptualisation</a:t>
            </a:r>
            <a:r>
              <a:rPr lang="en-US" sz="1000" dirty="0">
                <a:effectLst/>
                <a:latin typeface="Arial" panose="020B0604020202020204" pitchFamily="34" charset="0"/>
                <a:ea typeface="Times"/>
                <a:cs typeface="Arial" panose="020B0604020202020204" pitchFamily="34" charset="0"/>
              </a:rPr>
              <a:t>. What does tangible heritage mean and what does intangible heritage mean. What is the origin of this distinction ? What happened between the Convention of 1972 and the proclamation by the UNESCO of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Masterpieces of Oral and Intangible Heritage of Humanity</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in May 2001?  Following my point of view, we cannot imagine an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integrated approach</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if we don’t state clearly this evolution from tangible to intangible, if we don’t </a:t>
            </a:r>
            <a:r>
              <a:rPr lang="en-US" sz="1000" dirty="0" err="1">
                <a:effectLst/>
                <a:latin typeface="Arial" panose="020B0604020202020204" pitchFamily="34" charset="0"/>
                <a:ea typeface="Times"/>
                <a:cs typeface="Arial" panose="020B0604020202020204" pitchFamily="34" charset="0"/>
              </a:rPr>
              <a:t>analyse</a:t>
            </a:r>
            <a:r>
              <a:rPr lang="en-US" sz="1000" dirty="0">
                <a:effectLst/>
                <a:latin typeface="Arial" panose="020B0604020202020204" pitchFamily="34" charset="0"/>
                <a:ea typeface="Times"/>
                <a:cs typeface="Arial" panose="020B0604020202020204" pitchFamily="34" charset="0"/>
              </a:rPr>
              <a:t> what really happened between 1972 and 2001, and also what exactly Heritage and Heritage of the Humanity mean. In fact, one of the more important questions is the definition of Culture in UNESCO institution and the implicit evolution of this definition between 1972 and 2001. In other words, what are the causes and the consequences of this fracture ? All these questions could seem naive, but if they remain unanswered, how could we get an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integrated approach</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of such undefined things, which have so far not been deeply analyzed.</a:t>
            </a:r>
            <a:endParaRPr lang="fr-MA" sz="1000" dirty="0">
              <a:effectLst/>
              <a:latin typeface="Arial" panose="020B0604020202020204" pitchFamily="34" charset="0"/>
              <a:ea typeface="Times"/>
              <a:cs typeface="Arial" panose="020B0604020202020204" pitchFamily="34" charset="0"/>
            </a:endParaRPr>
          </a:p>
          <a:p>
            <a:pPr indent="0" algn="just">
              <a:spcAft>
                <a:spcPts val="0"/>
              </a:spcAft>
              <a:buNone/>
            </a:pPr>
            <a:r>
              <a:rPr lang="en-US" sz="1000" dirty="0">
                <a:effectLst/>
                <a:latin typeface="Arial" panose="020B0604020202020204" pitchFamily="34" charset="0"/>
                <a:ea typeface="Times"/>
                <a:cs typeface="Arial" panose="020B0604020202020204" pitchFamily="34" charset="0"/>
              </a:rPr>
              <a:t> </a:t>
            </a:r>
            <a:endParaRPr lang="fr-MA" sz="1000" dirty="0">
              <a:effectLst/>
              <a:latin typeface="Arial" panose="020B0604020202020204" pitchFamily="34" charset="0"/>
              <a:ea typeface="Times"/>
              <a:cs typeface="Arial" panose="020B0604020202020204" pitchFamily="34" charset="0"/>
            </a:endParaRPr>
          </a:p>
          <a:p>
            <a:pPr algn="just">
              <a:spcAft>
                <a:spcPts val="0"/>
              </a:spcAft>
            </a:pPr>
            <a:r>
              <a:rPr lang="en-US" sz="1000" dirty="0">
                <a:effectLst/>
                <a:latin typeface="Arial" panose="020B0604020202020204" pitchFamily="34" charset="0"/>
                <a:ea typeface="Times"/>
                <a:cs typeface="Arial" panose="020B0604020202020204" pitchFamily="34" charset="0"/>
              </a:rPr>
              <a:t> </a:t>
            </a:r>
            <a:r>
              <a:rPr lang="en-US" sz="1000" dirty="0">
                <a:solidFill>
                  <a:srgbClr val="800080"/>
                </a:solidFill>
                <a:effectLst/>
                <a:latin typeface="Arial" panose="020B0604020202020204" pitchFamily="34" charset="0"/>
                <a:ea typeface="Times"/>
                <a:cs typeface="Arial" panose="020B0604020202020204" pitchFamily="34" charset="0"/>
              </a:rPr>
              <a:t>	</a:t>
            </a:r>
            <a:r>
              <a:rPr lang="en-US" sz="1000" dirty="0">
                <a:effectLst/>
                <a:latin typeface="Arial" panose="020B0604020202020204" pitchFamily="34" charset="0"/>
                <a:ea typeface="Times"/>
                <a:cs typeface="Arial" panose="020B0604020202020204" pitchFamily="34" charset="0"/>
              </a:rPr>
              <a:t>It reminds to me the harmony that connects notes and silences in music.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When you listen to Mozart, the silence that follows is also Mozart</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used to say the French famous scenarist and author Sacha </a:t>
            </a:r>
            <a:r>
              <a:rPr lang="en-US" sz="1000" dirty="0" err="1">
                <a:effectLst/>
                <a:latin typeface="Arial" panose="020B0604020202020204" pitchFamily="34" charset="0"/>
                <a:ea typeface="Times"/>
                <a:cs typeface="Arial" panose="020B0604020202020204" pitchFamily="34" charset="0"/>
              </a:rPr>
              <a:t>Guitry</a:t>
            </a:r>
            <a:r>
              <a:rPr lang="en-US" sz="1000" dirty="0">
                <a:effectLst/>
                <a:latin typeface="Arial" panose="020B0604020202020204" pitchFamily="34" charset="0"/>
                <a:ea typeface="Times"/>
                <a:cs typeface="Arial" panose="020B0604020202020204" pitchFamily="34" charset="0"/>
              </a:rPr>
              <a:t>. When I listen to Abd al-</a:t>
            </a:r>
            <a:r>
              <a:rPr lang="en-US" sz="1000" dirty="0" err="1">
                <a:effectLst/>
                <a:latin typeface="Arial" panose="020B0604020202020204" pitchFamily="34" charset="0"/>
                <a:ea typeface="Times"/>
                <a:cs typeface="Arial" panose="020B0604020202020204" pitchFamily="34" charset="0"/>
              </a:rPr>
              <a:t>Bassit</a:t>
            </a:r>
            <a:r>
              <a:rPr lang="en-US" sz="1000" dirty="0">
                <a:effectLst/>
                <a:latin typeface="Arial" panose="020B0604020202020204" pitchFamily="34" charset="0"/>
                <a:ea typeface="Times"/>
                <a:cs typeface="Arial" panose="020B0604020202020204" pitchFamily="34" charset="0"/>
              </a:rPr>
              <a:t> Abd al-Samad </a:t>
            </a:r>
            <a:r>
              <a:rPr lang="en-US" sz="1000" dirty="0" err="1">
                <a:effectLst/>
                <a:latin typeface="Arial" panose="020B0604020202020204" pitchFamily="34" charset="0"/>
                <a:ea typeface="Times"/>
                <a:cs typeface="Arial" panose="020B0604020202020204" pitchFamily="34" charset="0"/>
              </a:rPr>
              <a:t>psalmodiing</a:t>
            </a:r>
            <a:r>
              <a:rPr lang="en-US" sz="1000" dirty="0">
                <a:effectLst/>
                <a:latin typeface="Arial" panose="020B0604020202020204" pitchFamily="34" charset="0"/>
                <a:ea typeface="Times"/>
                <a:cs typeface="Arial" panose="020B0604020202020204" pitchFamily="34" charset="0"/>
              </a:rPr>
              <a:t> Koran’s </a:t>
            </a:r>
            <a:r>
              <a:rPr lang="en-US" sz="1000" dirty="0" err="1">
                <a:effectLst/>
                <a:latin typeface="Arial" panose="020B0604020202020204" pitchFamily="34" charset="0"/>
                <a:ea typeface="Times"/>
                <a:cs typeface="Arial" panose="020B0604020202020204" pitchFamily="34" charset="0"/>
              </a:rPr>
              <a:t>surats</a:t>
            </a:r>
            <a:r>
              <a:rPr lang="en-US" sz="1000" dirty="0">
                <a:effectLst/>
                <a:latin typeface="Arial" panose="020B0604020202020204" pitchFamily="34" charset="0"/>
                <a:ea typeface="Times"/>
                <a:cs typeface="Arial" panose="020B0604020202020204" pitchFamily="34" charset="0"/>
              </a:rPr>
              <a:t>, the silence separating the versets fully belongs to the incantation. Same for Munir Bashir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err="1">
                <a:effectLst/>
                <a:latin typeface="Arial" panose="020B0604020202020204" pitchFamily="34" charset="0"/>
                <a:ea typeface="Times"/>
                <a:cs typeface="Arial" panose="020B0604020202020204" pitchFamily="34" charset="0"/>
              </a:rPr>
              <a:t>Maqamâts</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or for </a:t>
            </a:r>
            <a:r>
              <a:rPr lang="en-US" sz="1000" dirty="0" err="1">
                <a:effectLst/>
                <a:latin typeface="Arial" panose="020B0604020202020204" pitchFamily="34" charset="0"/>
                <a:ea typeface="Times"/>
                <a:cs typeface="Arial" panose="020B0604020202020204" pitchFamily="34" charset="0"/>
              </a:rPr>
              <a:t>soufi</a:t>
            </a:r>
            <a:r>
              <a:rPr lang="en-US" sz="1000" dirty="0">
                <a:effectLst/>
                <a:latin typeface="Arial" panose="020B0604020202020204" pitchFamily="34" charset="0"/>
                <a:ea typeface="Times"/>
                <a:cs typeface="Arial" panose="020B0604020202020204" pitchFamily="34" charset="0"/>
              </a:rPr>
              <a:t> songs of Nusrat Fateh Ali Khan.  You cannot define the silence without defining the musical note and</a:t>
            </a:r>
            <a:r>
              <a:rPr lang="en-US" sz="1000" dirty="0">
                <a:solidFill>
                  <a:srgbClr val="800080"/>
                </a:solidFill>
                <a:effectLst/>
                <a:latin typeface="Arial" panose="020B0604020202020204" pitchFamily="34" charset="0"/>
                <a:ea typeface="Times"/>
                <a:cs typeface="Arial" panose="020B0604020202020204" pitchFamily="34" charset="0"/>
              </a:rPr>
              <a:t> </a:t>
            </a:r>
            <a:r>
              <a:rPr lang="en-US" sz="1000" dirty="0">
                <a:effectLst/>
                <a:latin typeface="Arial" panose="020B0604020202020204" pitchFamily="34" charset="0"/>
                <a:ea typeface="Times"/>
                <a:cs typeface="Arial" panose="020B0604020202020204" pitchFamily="34" charset="0"/>
              </a:rPr>
              <a:t>vice versa. </a:t>
            </a:r>
            <a:endParaRPr lang="fr-MA" sz="1000" dirty="0">
              <a:effectLst/>
              <a:latin typeface="Arial" panose="020B0604020202020204" pitchFamily="34" charset="0"/>
              <a:ea typeface="Times"/>
              <a:cs typeface="Arial" panose="020B0604020202020204" pitchFamily="34" charset="0"/>
            </a:endParaRPr>
          </a:p>
          <a:p>
            <a:pPr marL="0" indent="0" algn="just">
              <a:spcAft>
                <a:spcPts val="0"/>
              </a:spcAft>
              <a:buNone/>
            </a:pPr>
            <a:endParaRPr lang="fr-MA" sz="1000" dirty="0">
              <a:effectLst/>
              <a:latin typeface="Arial" panose="020B0604020202020204" pitchFamily="34" charset="0"/>
              <a:ea typeface="Times"/>
              <a:cs typeface="Arial" panose="020B0604020202020204" pitchFamily="34" charset="0"/>
            </a:endParaRPr>
          </a:p>
          <a:p>
            <a:pPr indent="449580" algn="just">
              <a:spcAft>
                <a:spcPts val="0"/>
              </a:spcAft>
            </a:pPr>
            <a:r>
              <a:rPr lang="en-US" sz="1000" dirty="0">
                <a:effectLst/>
                <a:latin typeface="Arial" panose="020B0604020202020204" pitchFamily="34" charset="0"/>
                <a:ea typeface="Times"/>
                <a:cs typeface="Arial" panose="020B0604020202020204" pitchFamily="34" charset="0"/>
              </a:rPr>
              <a:t>If we follow this analogy, it  appears to me that UNESCO defined the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note</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in 1972 and tried to define the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silence</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in 2001. So we have to imagine, in this International Conference, an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integrated approach</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of the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note of 1972</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and the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silence of 2001</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But after thirty years, the frame is no more the same, the music has changed, the harmony has changed. Even the definition of Culture and of Heritage have changed. The vision of Humanity has changed too. We cannot go on, we cannot operate with the same concepts and the same words. We need a real catharsis.</a:t>
            </a:r>
            <a:r>
              <a:rPr lang="en-US" sz="1000" dirty="0">
                <a:solidFill>
                  <a:srgbClr val="800080"/>
                </a:solidFill>
                <a:effectLst/>
                <a:latin typeface="Arial" panose="020B0604020202020204" pitchFamily="34" charset="0"/>
                <a:ea typeface="Times"/>
                <a:cs typeface="Arial" panose="020B0604020202020204" pitchFamily="34" charset="0"/>
              </a:rPr>
              <a:t> </a:t>
            </a:r>
            <a:r>
              <a:rPr lang="en-US" sz="1000" dirty="0">
                <a:effectLst/>
                <a:latin typeface="Arial" panose="020B0604020202020204" pitchFamily="34" charset="0"/>
                <a:ea typeface="Times"/>
                <a:cs typeface="Arial" panose="020B0604020202020204" pitchFamily="34" charset="0"/>
              </a:rPr>
              <a:t>We </a:t>
            </a:r>
            <a:r>
              <a:rPr lang="en-US" sz="1000" dirty="0" err="1">
                <a:effectLst/>
                <a:latin typeface="Arial" panose="020B0604020202020204" pitchFamily="34" charset="0"/>
                <a:ea typeface="Times"/>
                <a:cs typeface="Arial" panose="020B0604020202020204" pitchFamily="34" charset="0"/>
              </a:rPr>
              <a:t>absolutly</a:t>
            </a:r>
            <a:r>
              <a:rPr lang="en-US" sz="1000" dirty="0">
                <a:effectLst/>
                <a:latin typeface="Arial" panose="020B0604020202020204" pitchFamily="34" charset="0"/>
                <a:ea typeface="Times"/>
                <a:cs typeface="Arial" panose="020B0604020202020204" pitchFamily="34" charset="0"/>
              </a:rPr>
              <a:t> need to understand the evolution of human values in history, before thinking about an </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integrated approach</a:t>
            </a:r>
            <a:r>
              <a:rPr lang="fr-FR" sz="1000" dirty="0">
                <a:effectLst/>
                <a:latin typeface="Arial" panose="020B0604020202020204" pitchFamily="34" charset="0"/>
                <a:ea typeface="Times"/>
                <a:cs typeface="Arial" panose="020B0604020202020204" pitchFamily="34" charset="0"/>
                <a:sym typeface="Symbol" pitchFamily="2" charset="2"/>
              </a:rPr>
              <a:t></a:t>
            </a:r>
            <a:r>
              <a:rPr lang="en-US" sz="1000" dirty="0">
                <a:effectLst/>
                <a:latin typeface="Arial" panose="020B0604020202020204" pitchFamily="34" charset="0"/>
                <a:ea typeface="Times"/>
                <a:cs typeface="Arial" panose="020B0604020202020204" pitchFamily="34" charset="0"/>
              </a:rPr>
              <a:t>. With the respect to regional and local cultures, with the respect for the soul and the spirit of the site.</a:t>
            </a:r>
            <a:endParaRPr lang="fr-MA" sz="1000" dirty="0">
              <a:effectLst/>
              <a:latin typeface="Arial" panose="020B0604020202020204" pitchFamily="34" charset="0"/>
              <a:ea typeface="Times"/>
              <a:cs typeface="Arial" panose="020B0604020202020204" pitchFamily="34" charset="0"/>
            </a:endParaRPr>
          </a:p>
          <a:p>
            <a:pPr indent="449580" algn="just">
              <a:spcAft>
                <a:spcPts val="0"/>
              </a:spcAft>
            </a:pPr>
            <a:r>
              <a:rPr lang="en-US" sz="1000" dirty="0">
                <a:effectLst/>
                <a:latin typeface="Arial" panose="020B0604020202020204" pitchFamily="34" charset="0"/>
                <a:ea typeface="Times"/>
                <a:cs typeface="Arial" panose="020B0604020202020204" pitchFamily="34" charset="0"/>
              </a:rPr>
              <a:t> </a:t>
            </a:r>
            <a:endParaRPr lang="fr-MA" sz="1000" dirty="0">
              <a:effectLst/>
              <a:latin typeface="Arial" panose="020B0604020202020204" pitchFamily="34" charset="0"/>
              <a:ea typeface="Times"/>
              <a:cs typeface="Arial" panose="020B0604020202020204" pitchFamily="34" charset="0"/>
            </a:endParaRPr>
          </a:p>
          <a:p>
            <a:r>
              <a:rPr lang="en-US" sz="1000" dirty="0">
                <a:effectLst/>
                <a:latin typeface="Arial" panose="020B0604020202020204" pitchFamily="34" charset="0"/>
                <a:ea typeface="Times"/>
                <a:cs typeface="Arial" panose="020B0604020202020204" pitchFamily="34" charset="0"/>
              </a:rPr>
              <a:t>            It seems to me essential to precise the ties between tangible and intangible cultural heritage. This heritage sets up, on the one hand, a major side of specific identities, and on the other hand, a bridge that connects to other countries, other districts, specially during this globalization and growing communication time. To strengthen ties and and to preserve ties with UNESCO </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879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1378"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13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1380"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1381"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1382"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1383"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1013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242" y="1800449"/>
            <a:ext cx="6642571" cy="40931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1493977"/>
      </p:ext>
    </p:extLst>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4"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6"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79877"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79878"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79879"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AERIAN VIEWS</a:t>
            </a:r>
          </a:p>
        </p:txBody>
      </p:sp>
      <p:pic>
        <p:nvPicPr>
          <p:cNvPr id="798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865" y="1542604"/>
            <a:ext cx="4182443" cy="45094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509299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02"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04"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2405"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2406"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2407"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1024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055" y="1759148"/>
            <a:ext cx="3151064" cy="40194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24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985" y="1759148"/>
            <a:ext cx="3151064" cy="40194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27264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08"/>
                                        </p:tgtEl>
                                        <p:attrNameLst>
                                          <p:attrName>style.visibility</p:attrName>
                                        </p:attrNameLst>
                                      </p:cBhvr>
                                      <p:to>
                                        <p:strVal val="visible"/>
                                      </p:to>
                                    </p:set>
                                    <p:animEffect transition="in" filter="dissolve">
                                      <p:cBhvr>
                                        <p:cTn id="7" dur="5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3426"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3428"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3429"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3430"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3431"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1034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828" y="1455539"/>
            <a:ext cx="4496098" cy="46758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0813629"/>
      </p:ext>
    </p:extLst>
  </p:cSld>
  <p:clrMapOvr>
    <a:masterClrMapping/>
  </p:clrMapOvr>
  <p:transition spd="med">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4450"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44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4452"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4453"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4454"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4455"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TROUBADOURS AND ARTISTS</a:t>
            </a:r>
          </a:p>
        </p:txBody>
      </p:sp>
      <p:pic>
        <p:nvPicPr>
          <p:cNvPr id="1044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660" y="1660922"/>
            <a:ext cx="0" cy="264541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601" name="Picture 10" descr="USTENSILES D'UN GNAOUI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0663" y="1704455"/>
            <a:ext cx="6696149" cy="4296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07360"/>
      </p:ext>
    </p:extLst>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D95F7-BBA0-1A4B-58DC-A6A37753750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A0C70CA-C890-0B92-FEDE-322817C1BECB}"/>
              </a:ext>
            </a:extLst>
          </p:cNvPr>
          <p:cNvSpPr>
            <a:spLocks noGrp="1"/>
          </p:cNvSpPr>
          <p:nvPr>
            <p:ph idx="1"/>
          </p:nvPr>
        </p:nvSpPr>
        <p:spPr/>
        <p:txBody>
          <a:bodyPr>
            <a:normAutofit fontScale="40000" lnSpcReduction="20000"/>
          </a:bodyPr>
          <a:lstStyle/>
          <a:p>
            <a:pPr algn="just">
              <a:lnSpc>
                <a:spcPct val="120000"/>
              </a:lnSpc>
              <a:spcAft>
                <a:spcPts val="0"/>
              </a:spcAft>
            </a:pPr>
            <a:r>
              <a:rPr lang="en-US" sz="2500" dirty="0">
                <a:effectLst/>
                <a:latin typeface="Arial" panose="020B0604020202020204" pitchFamily="34" charset="0"/>
                <a:ea typeface="Times"/>
                <a:cs typeface="Arial" panose="020B0604020202020204" pitchFamily="34" charset="0"/>
              </a:rPr>
              <a:t>classified World Heritage, before it is to late. From the 1972 Chart, to the proclamation of Masterpieces of Oral and Intangible Cultural Heritage in 2001, intangible heritage was not considered. Only recently, intangible heritage has been considered as a major part of universality and </a:t>
            </a:r>
            <a:r>
              <a:rPr lang="en-US" sz="2500" dirty="0" err="1">
                <a:effectLst/>
                <a:latin typeface="Arial" panose="020B0604020202020204" pitchFamily="34" charset="0"/>
                <a:ea typeface="Times"/>
                <a:cs typeface="Arial" panose="020B0604020202020204" pitchFamily="34" charset="0"/>
              </a:rPr>
              <a:t>specifity</a:t>
            </a:r>
            <a:r>
              <a:rPr lang="en-US" sz="2500" dirty="0">
                <a:effectLst/>
                <a:latin typeface="Arial" panose="020B0604020202020204" pitchFamily="34" charset="0"/>
                <a:ea typeface="Times"/>
                <a:cs typeface="Arial" panose="020B0604020202020204" pitchFamily="34" charset="0"/>
              </a:rPr>
              <a:t> of human beings.</a:t>
            </a:r>
            <a:endParaRPr lang="fr-MA" sz="2500" dirty="0">
              <a:effectLst/>
              <a:latin typeface="Arial" panose="020B0604020202020204" pitchFamily="34" charset="0"/>
              <a:ea typeface="Times"/>
              <a:cs typeface="Arial" panose="020B0604020202020204" pitchFamily="34" charset="0"/>
            </a:endParaRPr>
          </a:p>
          <a:p>
            <a:pPr marL="0" indent="0" algn="just">
              <a:lnSpc>
                <a:spcPct val="120000"/>
              </a:lnSpc>
              <a:spcAft>
                <a:spcPts val="0"/>
              </a:spcAft>
              <a:buNone/>
            </a:pPr>
            <a:r>
              <a:rPr lang="en-US" sz="2500" dirty="0">
                <a:effectLst/>
                <a:latin typeface="Arial" panose="020B0604020202020204" pitchFamily="34" charset="0"/>
                <a:ea typeface="Times"/>
                <a:cs typeface="Arial" panose="020B0604020202020204" pitchFamily="34" charset="0"/>
              </a:rPr>
              <a:t> </a:t>
            </a:r>
            <a:endParaRPr lang="fr-MA" sz="2500" dirty="0">
              <a:effectLst/>
              <a:latin typeface="Arial" panose="020B0604020202020204" pitchFamily="34" charset="0"/>
              <a:ea typeface="Times"/>
              <a:cs typeface="Arial" panose="020B0604020202020204" pitchFamily="34" charset="0"/>
            </a:endParaRPr>
          </a:p>
          <a:p>
            <a:pPr indent="449580" algn="just">
              <a:lnSpc>
                <a:spcPct val="120000"/>
              </a:lnSpc>
              <a:spcAft>
                <a:spcPts val="0"/>
              </a:spcAft>
            </a:pPr>
            <a:r>
              <a:rPr lang="en-US" sz="2500" dirty="0">
                <a:effectLst/>
                <a:latin typeface="Arial" panose="020B0604020202020204" pitchFamily="34" charset="0"/>
                <a:ea typeface="Times"/>
                <a:cs typeface="Arial" panose="020B0604020202020204" pitchFamily="34" charset="0"/>
              </a:rPr>
              <a:t>Intangible, oral and non material Humanity’s cultural heritage, has long remained in the background. A fragile, hard to define heritage. A threatened heritage because of its transmission modes and the popular kinds of culture it carries. UNESCO’s effort to preserve the intangible heritage are recent. We all of us hope they will go on successfully as boundaries faint</a:t>
            </a:r>
            <a:r>
              <a:rPr lang="en-US" sz="2500" b="1" dirty="0">
                <a:solidFill>
                  <a:srgbClr val="FF0000"/>
                </a:solidFill>
                <a:effectLst/>
                <a:latin typeface="Arial" panose="020B0604020202020204" pitchFamily="34" charset="0"/>
                <a:ea typeface="Times"/>
                <a:cs typeface="Arial" panose="020B0604020202020204" pitchFamily="34" charset="0"/>
              </a:rPr>
              <a:t> </a:t>
            </a:r>
            <a:r>
              <a:rPr lang="en-US" sz="2500" dirty="0">
                <a:effectLst/>
                <a:latin typeface="Arial" panose="020B0604020202020204" pitchFamily="34" charset="0"/>
                <a:ea typeface="Times"/>
                <a:cs typeface="Arial" panose="020B0604020202020204" pitchFamily="34" charset="0"/>
              </a:rPr>
              <a:t>and globalization progresses. We also hope this progression not be detrimental to local and regional cultural values. I have the feeling that the more deeply rooted and conscious of our identity we are, the more open we can be to real dialogue</a:t>
            </a:r>
            <a:r>
              <a:rPr lang="en-US" sz="2500" b="1" dirty="0">
                <a:solidFill>
                  <a:srgbClr val="FF0000"/>
                </a:solidFill>
                <a:effectLst/>
                <a:latin typeface="Arial" panose="020B0604020202020204" pitchFamily="34" charset="0"/>
                <a:ea typeface="Times"/>
                <a:cs typeface="Arial" panose="020B0604020202020204" pitchFamily="34" charset="0"/>
              </a:rPr>
              <a:t> </a:t>
            </a:r>
            <a:r>
              <a:rPr lang="en-US" sz="2500" dirty="0">
                <a:effectLst/>
                <a:latin typeface="Arial" panose="020B0604020202020204" pitchFamily="34" charset="0"/>
                <a:ea typeface="Times"/>
                <a:cs typeface="Arial" panose="020B0604020202020204" pitchFamily="34" charset="0"/>
              </a:rPr>
              <a:t>and to acceptance of other people’s diversity and specific heritage. Thus, diversified cultures might become a vector to meeting and to reciprocal recognizing, a vector of shared values, a vector of peace in a world that needs it more and more.</a:t>
            </a:r>
            <a:endParaRPr lang="fr-MA" sz="2500" dirty="0">
              <a:effectLst/>
              <a:latin typeface="Arial" panose="020B0604020202020204" pitchFamily="34" charset="0"/>
              <a:ea typeface="Times"/>
              <a:cs typeface="Arial" panose="020B0604020202020204" pitchFamily="34" charset="0"/>
            </a:endParaRPr>
          </a:p>
          <a:p>
            <a:pPr indent="0" algn="just">
              <a:lnSpc>
                <a:spcPct val="120000"/>
              </a:lnSpc>
              <a:spcAft>
                <a:spcPts val="0"/>
              </a:spcAft>
              <a:buNone/>
            </a:pPr>
            <a:r>
              <a:rPr lang="en-US" sz="2500" dirty="0">
                <a:effectLst/>
                <a:latin typeface="Arial" panose="020B0604020202020204" pitchFamily="34" charset="0"/>
                <a:ea typeface="Times"/>
                <a:cs typeface="Arial" panose="020B0604020202020204" pitchFamily="34" charset="0"/>
              </a:rPr>
              <a:t> </a:t>
            </a:r>
            <a:endParaRPr lang="fr-MA" sz="2500" dirty="0">
              <a:effectLst/>
              <a:latin typeface="Arial" panose="020B0604020202020204" pitchFamily="34" charset="0"/>
              <a:ea typeface="Times"/>
              <a:cs typeface="Arial" panose="020B0604020202020204" pitchFamily="34" charset="0"/>
            </a:endParaRPr>
          </a:p>
          <a:p>
            <a:pPr indent="449580" algn="just">
              <a:lnSpc>
                <a:spcPct val="120000"/>
              </a:lnSpc>
            </a:pPr>
            <a:r>
              <a:rPr lang="en-US" sz="2500" dirty="0">
                <a:effectLst/>
                <a:latin typeface="Arial" panose="020B0604020202020204" pitchFamily="34" charset="0"/>
                <a:ea typeface="Times"/>
                <a:cs typeface="Arial" panose="020B0604020202020204" pitchFamily="34" charset="0"/>
              </a:rPr>
              <a:t>Working together, with UNESCO’s partnership, to promote and revitalize cultural heritage. Let’s work to set up a global view, a synthetical view of humanity’s tangible and intangible heritages. So doing, we are working to strengthen peace in the world. We are inviting younger generations to develop the most noble values of every human beings. The values which compose his culture. The values expressed and </a:t>
            </a:r>
            <a:r>
              <a:rPr lang="en-US" sz="2500" dirty="0" err="1">
                <a:effectLst/>
                <a:latin typeface="Arial" panose="020B0604020202020204" pitchFamily="34" charset="0"/>
                <a:ea typeface="Times"/>
                <a:cs typeface="Arial" panose="020B0604020202020204" pitchFamily="34" charset="0"/>
              </a:rPr>
              <a:t>materiazlized</a:t>
            </a:r>
            <a:r>
              <a:rPr lang="en-US" sz="2500" dirty="0">
                <a:effectLst/>
                <a:latin typeface="Arial" panose="020B0604020202020204" pitchFamily="34" charset="0"/>
                <a:ea typeface="Times"/>
                <a:cs typeface="Arial" panose="020B0604020202020204" pitchFamily="34" charset="0"/>
              </a:rPr>
              <a:t> in arts, ethic and aesthetics.. Because, all of us know that sustainable </a:t>
            </a:r>
            <a:r>
              <a:rPr lang="en-US" sz="2500" dirty="0" err="1">
                <a:effectLst/>
                <a:latin typeface="Arial" panose="020B0604020202020204" pitchFamily="34" charset="0"/>
                <a:ea typeface="Times"/>
                <a:cs typeface="Arial" panose="020B0604020202020204" pitchFamily="34" charset="0"/>
              </a:rPr>
              <a:t>developpement</a:t>
            </a:r>
            <a:r>
              <a:rPr lang="en-US" sz="2500" dirty="0">
                <a:effectLst/>
                <a:latin typeface="Arial" panose="020B0604020202020204" pitchFamily="34" charset="0"/>
                <a:ea typeface="Times"/>
                <a:cs typeface="Arial" panose="020B0604020202020204" pitchFamily="34" charset="0"/>
              </a:rPr>
              <a:t> cannot occur without preservation, actualization and innovation in the cultural field.</a:t>
            </a:r>
            <a:endParaRPr lang="fr-MA" sz="2500" dirty="0">
              <a:effectLst/>
              <a:latin typeface="Arial" panose="020B0604020202020204" pitchFamily="34" charset="0"/>
              <a:ea typeface="Times"/>
              <a:cs typeface="Arial" panose="020B0604020202020204" pitchFamily="34" charset="0"/>
            </a:endParaRPr>
          </a:p>
          <a:p>
            <a:pPr indent="0" algn="just">
              <a:lnSpc>
                <a:spcPct val="120000"/>
              </a:lnSpc>
              <a:buNone/>
            </a:pPr>
            <a:r>
              <a:rPr lang="en-US" sz="2500" dirty="0">
                <a:effectLst/>
                <a:latin typeface="Arial" panose="020B0604020202020204" pitchFamily="34" charset="0"/>
                <a:ea typeface="Times"/>
                <a:cs typeface="Arial" panose="020B0604020202020204" pitchFamily="34" charset="0"/>
              </a:rPr>
              <a:t> </a:t>
            </a:r>
            <a:endParaRPr lang="fr-MA" sz="2500" dirty="0">
              <a:effectLst/>
              <a:latin typeface="Arial" panose="020B0604020202020204" pitchFamily="34" charset="0"/>
              <a:ea typeface="Times"/>
              <a:cs typeface="Arial" panose="020B0604020202020204" pitchFamily="34" charset="0"/>
            </a:endParaRPr>
          </a:p>
          <a:p>
            <a:pPr indent="0" algn="just">
              <a:lnSpc>
                <a:spcPct val="120000"/>
              </a:lnSpc>
              <a:buNone/>
            </a:pPr>
            <a:r>
              <a:rPr lang="en-US" sz="2500" dirty="0">
                <a:effectLst/>
                <a:latin typeface="Arial" panose="020B0604020202020204" pitchFamily="34" charset="0"/>
                <a:ea typeface="Times"/>
                <a:cs typeface="Arial" panose="020B0604020202020204" pitchFamily="34" charset="0"/>
              </a:rPr>
              <a:t> </a:t>
            </a:r>
            <a:endParaRPr lang="fr-MA" sz="2500" dirty="0">
              <a:effectLst/>
              <a:latin typeface="Arial" panose="020B0604020202020204" pitchFamily="34" charset="0"/>
              <a:ea typeface="Times"/>
              <a:cs typeface="Arial" panose="020B0604020202020204" pitchFamily="34" charset="0"/>
            </a:endParaRPr>
          </a:p>
          <a:p>
            <a:pPr indent="0" algn="just">
              <a:lnSpc>
                <a:spcPct val="120000"/>
              </a:lnSpc>
              <a:buNone/>
            </a:pPr>
            <a:r>
              <a:rPr lang="en-US" sz="2500" dirty="0">
                <a:effectLst/>
                <a:latin typeface="Arial" panose="020B0604020202020204" pitchFamily="34" charset="0"/>
                <a:ea typeface="Times"/>
                <a:cs typeface="Arial" panose="020B0604020202020204" pitchFamily="34" charset="0"/>
              </a:rPr>
              <a:t> </a:t>
            </a:r>
            <a:endParaRPr lang="fr-MA" sz="2500" dirty="0">
              <a:effectLst/>
              <a:latin typeface="Arial" panose="020B0604020202020204" pitchFamily="34" charset="0"/>
              <a:ea typeface="Times"/>
              <a:cs typeface="Arial" panose="020B0604020202020204" pitchFamily="34" charset="0"/>
            </a:endParaRPr>
          </a:p>
          <a:p>
            <a:pPr marL="0" indent="0" algn="just">
              <a:lnSpc>
                <a:spcPct val="120000"/>
              </a:lnSpc>
              <a:spcAft>
                <a:spcPts val="0"/>
              </a:spcAft>
              <a:buNone/>
            </a:pPr>
            <a:r>
              <a:rPr lang="en-US" sz="2300" dirty="0">
                <a:effectLst/>
                <a:latin typeface="Arial" panose="020B0604020202020204" pitchFamily="34" charset="0"/>
                <a:ea typeface="Times"/>
                <a:cs typeface="Arial" panose="020B0604020202020204" pitchFamily="34" charset="0"/>
              </a:rPr>
              <a:t>        Nara, </a:t>
            </a:r>
            <a:r>
              <a:rPr lang="en-US" sz="2300" dirty="0" err="1">
                <a:effectLst/>
                <a:latin typeface="Arial" panose="020B0604020202020204" pitchFamily="34" charset="0"/>
                <a:ea typeface="Times"/>
                <a:cs typeface="Arial" panose="020B0604020202020204" pitchFamily="34" charset="0"/>
              </a:rPr>
              <a:t>october</a:t>
            </a:r>
            <a:r>
              <a:rPr lang="en-US" sz="2300" dirty="0">
                <a:effectLst/>
                <a:latin typeface="Arial" panose="020B0604020202020204" pitchFamily="34" charset="0"/>
                <a:ea typeface="Times"/>
                <a:cs typeface="Arial" panose="020B0604020202020204" pitchFamily="34" charset="0"/>
              </a:rPr>
              <a:t> 2004.</a:t>
            </a:r>
            <a:endParaRPr lang="fr-MA" sz="2300" dirty="0">
              <a:latin typeface="Arial" panose="020B0604020202020204" pitchFamily="34" charset="0"/>
              <a:ea typeface="Times"/>
              <a:cs typeface="Arial" panose="020B0604020202020204" pitchFamily="34" charset="0"/>
            </a:endParaRPr>
          </a:p>
          <a:p>
            <a:pPr marL="0" indent="0" algn="just">
              <a:lnSpc>
                <a:spcPct val="120000"/>
              </a:lnSpc>
              <a:spcAft>
                <a:spcPts val="0"/>
              </a:spcAft>
              <a:buNone/>
            </a:pPr>
            <a:r>
              <a:rPr lang="fr-MA" sz="2300" dirty="0">
                <a:effectLst/>
                <a:latin typeface="Arial" panose="020B0604020202020204" pitchFamily="34" charset="0"/>
                <a:ea typeface="Times"/>
                <a:cs typeface="Arial" panose="020B0604020202020204" pitchFamily="34" charset="0"/>
              </a:rPr>
              <a:t>        </a:t>
            </a:r>
            <a:r>
              <a:rPr lang="en-US" sz="2300" dirty="0">
                <a:effectLst/>
                <a:latin typeface="Arial" panose="020B0604020202020204" pitchFamily="34" charset="0"/>
                <a:ea typeface="Times"/>
                <a:cs typeface="Arial" panose="020B0604020202020204" pitchFamily="34" charset="0"/>
              </a:rPr>
              <a:t>Saïd </a:t>
            </a:r>
            <a:r>
              <a:rPr lang="en-US" sz="2300" dirty="0" err="1">
                <a:effectLst/>
                <a:latin typeface="Arial" panose="020B0604020202020204" pitchFamily="34" charset="0"/>
                <a:ea typeface="Times"/>
                <a:cs typeface="Arial" panose="020B0604020202020204" pitchFamily="34" charset="0"/>
              </a:rPr>
              <a:t>Mouline</a:t>
            </a:r>
            <a:endParaRPr lang="fr-MA" sz="2300" dirty="0">
              <a:effectLst/>
              <a:latin typeface="Arial" panose="020B0604020202020204" pitchFamily="34" charset="0"/>
              <a:ea typeface="Times"/>
              <a:cs typeface="Arial" panose="020B0604020202020204" pitchFamily="34" charset="0"/>
            </a:endParaRPr>
          </a:p>
          <a:p>
            <a:pPr marL="0" indent="0" algn="just">
              <a:lnSpc>
                <a:spcPct val="120000"/>
              </a:lnSpc>
              <a:buNone/>
            </a:pPr>
            <a:r>
              <a:rPr lang="en-US" sz="2300" dirty="0">
                <a:effectLst/>
                <a:latin typeface="Arial" panose="020B0604020202020204" pitchFamily="34" charset="0"/>
                <a:ea typeface="Times"/>
                <a:cs typeface="Arial" panose="020B0604020202020204" pitchFamily="34" charset="0"/>
              </a:rPr>
              <a:t>        Architect , sociologist</a:t>
            </a:r>
            <a:endParaRPr lang="fr-MA" sz="2300" dirty="0">
              <a:effectLst/>
              <a:latin typeface="Arial" panose="020B0604020202020204" pitchFamily="34" charset="0"/>
              <a:ea typeface="Times"/>
              <a:cs typeface="Arial" panose="020B0604020202020204" pitchFamily="34" charset="0"/>
            </a:endParaRPr>
          </a:p>
          <a:p>
            <a:pPr marL="0" indent="0">
              <a:lnSpc>
                <a:spcPct val="120000"/>
              </a:lnSpc>
              <a:buNone/>
            </a:pPr>
            <a:endParaRPr lang="fr-MA" sz="2500" dirty="0">
              <a:effectLst/>
              <a:latin typeface="Arial" panose="020B0604020202020204" pitchFamily="34" charset="0"/>
              <a:ea typeface="Times"/>
              <a:cs typeface="Arial" panose="020B0604020202020204" pitchFamily="34" charset="0"/>
            </a:endParaRPr>
          </a:p>
          <a:p>
            <a:endParaRPr lang="fr-FR" dirty="0"/>
          </a:p>
        </p:txBody>
      </p:sp>
    </p:spTree>
    <p:extLst>
      <p:ext uri="{BB962C8B-B14F-4D97-AF65-F5344CB8AC3E}">
        <p14:creationId xmlns:p14="http://schemas.microsoft.com/office/powerpoint/2010/main" val="247047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5474"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54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5476"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5477"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5478"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5479"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THE TURNING POINT</a:t>
            </a:r>
          </a:p>
        </p:txBody>
      </p:sp>
      <p:pic>
        <p:nvPicPr>
          <p:cNvPr id="1054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329" y="1553765"/>
            <a:ext cx="5721697" cy="4554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26957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6498"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64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6500"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6501"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6502"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6503"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THE TURNING POINT</a:t>
            </a:r>
          </a:p>
        </p:txBody>
      </p:sp>
      <p:pic>
        <p:nvPicPr>
          <p:cNvPr id="1065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009" y="1455539"/>
            <a:ext cx="3111996" cy="4714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65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9893" y="1455539"/>
            <a:ext cx="3145482" cy="46791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477629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6505"/>
                                        </p:tgtEl>
                                        <p:attrNameLst>
                                          <p:attrName>style.visibility</p:attrName>
                                        </p:attrNameLst>
                                      </p:cBhvr>
                                      <p:to>
                                        <p:strVal val="visible"/>
                                      </p:to>
                                    </p:set>
                                    <p:animEffect transition="in" filter="dissolve">
                                      <p:cBhvr>
                                        <p:cTn id="7" dur="500"/>
                                        <p:tgtEl>
                                          <p:spTgt spid="106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7522"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75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7524"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7525"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7526"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7527"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THE TURNING POINT</a:t>
            </a:r>
          </a:p>
        </p:txBody>
      </p:sp>
      <p:pic>
        <p:nvPicPr>
          <p:cNvPr id="1075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6" y="1525861"/>
            <a:ext cx="3002607" cy="45373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75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7" y="1522512"/>
            <a:ext cx="3214688" cy="454074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857362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529"/>
                                        </p:tgtEl>
                                        <p:attrNameLst>
                                          <p:attrName>style.visibility</p:attrName>
                                        </p:attrNameLst>
                                      </p:cBhvr>
                                      <p:to>
                                        <p:strVal val="visible"/>
                                      </p:to>
                                    </p:set>
                                    <p:animEffect transition="in" filter="dissolve">
                                      <p:cBhvr>
                                        <p:cTn id="7" dur="5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8546"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8548"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8549"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8550"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8551"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THE TURNING POINT</a:t>
            </a:r>
          </a:p>
        </p:txBody>
      </p:sp>
      <p:pic>
        <p:nvPicPr>
          <p:cNvPr id="1085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3849812"/>
            <a:ext cx="2732484" cy="22022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85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859" y="1500188"/>
            <a:ext cx="3363144" cy="45519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85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6438" y="1500188"/>
            <a:ext cx="2732484" cy="22179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844307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8554"/>
                                        </p:tgtEl>
                                        <p:attrNameLst>
                                          <p:attrName>style.visibility</p:attrName>
                                        </p:attrNameLst>
                                      </p:cBhvr>
                                      <p:to>
                                        <p:strVal val="visible"/>
                                      </p:to>
                                    </p:set>
                                    <p:animEffect transition="in" filter="dissolve">
                                      <p:cBhvr>
                                        <p:cTn id="7" dur="500"/>
                                        <p:tgtEl>
                                          <p:spTgt spid="108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8552"/>
                                        </p:tgtEl>
                                        <p:attrNameLst>
                                          <p:attrName>style.visibility</p:attrName>
                                        </p:attrNameLst>
                                      </p:cBhvr>
                                      <p:to>
                                        <p:strVal val="visible"/>
                                      </p:to>
                                    </p:set>
                                    <p:animEffect transition="in" filter="dissolve">
                                      <p:cBhvr>
                                        <p:cTn id="12" dur="500"/>
                                        <p:tgtEl>
                                          <p:spTgt spid="10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957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438" y="3849812"/>
            <a:ext cx="2950146" cy="223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95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438" y="1446610"/>
            <a:ext cx="2950146" cy="223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9572"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9572" y="1454423"/>
            <a:ext cx="2950145" cy="223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95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9572" y="3849812"/>
            <a:ext cx="2950145" cy="223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9574" name="Text Box 6"/>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1095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9576" name="Text Box 8"/>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09577" name="Text Box 9"/>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09578" name="Text Box 10"/>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09579" name="Text Box 11"/>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THE TURNING POINT</a:t>
            </a:r>
          </a:p>
        </p:txBody>
      </p:sp>
    </p:spTree>
    <p:extLst>
      <p:ext uri="{BB962C8B-B14F-4D97-AF65-F5344CB8AC3E}">
        <p14:creationId xmlns:p14="http://schemas.microsoft.com/office/powerpoint/2010/main" val="389111292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additive="base">
                                        <p:cTn id="7" dur="500" fill="hold"/>
                                        <p:tgtEl>
                                          <p:spTgt spid="109571"/>
                                        </p:tgtEl>
                                        <p:attrNameLst>
                                          <p:attrName>ppt_x</p:attrName>
                                        </p:attrNameLst>
                                      </p:cBhvr>
                                      <p:tavLst>
                                        <p:tav tm="0">
                                          <p:val>
                                            <p:strVal val="0-#ppt_w/2"/>
                                          </p:val>
                                        </p:tav>
                                        <p:tav tm="100000">
                                          <p:val>
                                            <p:strVal val="#ppt_x"/>
                                          </p:val>
                                        </p:tav>
                                      </p:tavLst>
                                    </p:anim>
                                    <p:anim calcmode="lin" valueType="num">
                                      <p:cBhvr additive="base">
                                        <p:cTn id="8" dur="500" fill="hold"/>
                                        <p:tgtEl>
                                          <p:spTgt spid="10957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109572"/>
                                        </p:tgtEl>
                                        <p:attrNameLst>
                                          <p:attrName>style.visibility</p:attrName>
                                        </p:attrNameLst>
                                      </p:cBhvr>
                                      <p:to>
                                        <p:strVal val="visible"/>
                                      </p:to>
                                    </p:set>
                                    <p:anim calcmode="lin" valueType="num">
                                      <p:cBhvr additive="base">
                                        <p:cTn id="13" dur="500" fill="hold"/>
                                        <p:tgtEl>
                                          <p:spTgt spid="109572"/>
                                        </p:tgtEl>
                                        <p:attrNameLst>
                                          <p:attrName>ppt_x</p:attrName>
                                        </p:attrNameLst>
                                      </p:cBhvr>
                                      <p:tavLst>
                                        <p:tav tm="0">
                                          <p:val>
                                            <p:strVal val="1+#ppt_w/2"/>
                                          </p:val>
                                        </p:tav>
                                        <p:tav tm="100000">
                                          <p:val>
                                            <p:strVal val="#ppt_x"/>
                                          </p:val>
                                        </p:tav>
                                      </p:tavLst>
                                    </p:anim>
                                    <p:anim calcmode="lin" valueType="num">
                                      <p:cBhvr additive="base">
                                        <p:cTn id="14" dur="500" fill="hold"/>
                                        <p:tgtEl>
                                          <p:spTgt spid="10957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109570"/>
                                        </p:tgtEl>
                                        <p:attrNameLst>
                                          <p:attrName>style.visibility</p:attrName>
                                        </p:attrNameLst>
                                      </p:cBhvr>
                                      <p:to>
                                        <p:strVal val="visible"/>
                                      </p:to>
                                    </p:set>
                                    <p:anim calcmode="lin" valueType="num">
                                      <p:cBhvr additive="base">
                                        <p:cTn id="19" dur="500" fill="hold"/>
                                        <p:tgtEl>
                                          <p:spTgt spid="109570"/>
                                        </p:tgtEl>
                                        <p:attrNameLst>
                                          <p:attrName>ppt_x</p:attrName>
                                        </p:attrNameLst>
                                      </p:cBhvr>
                                      <p:tavLst>
                                        <p:tav tm="0">
                                          <p:val>
                                            <p:strVal val="0-#ppt_w/2"/>
                                          </p:val>
                                        </p:tav>
                                        <p:tav tm="100000">
                                          <p:val>
                                            <p:strVal val="#ppt_x"/>
                                          </p:val>
                                        </p:tav>
                                      </p:tavLst>
                                    </p:anim>
                                    <p:anim calcmode="lin" valueType="num">
                                      <p:cBhvr additive="base">
                                        <p:cTn id="20" dur="500" fill="hold"/>
                                        <p:tgtEl>
                                          <p:spTgt spid="1095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109573"/>
                                        </p:tgtEl>
                                        <p:attrNameLst>
                                          <p:attrName>style.visibility</p:attrName>
                                        </p:attrNameLst>
                                      </p:cBhvr>
                                      <p:to>
                                        <p:strVal val="visible"/>
                                      </p:to>
                                    </p:set>
                                    <p:anim calcmode="lin" valueType="num">
                                      <p:cBhvr additive="base">
                                        <p:cTn id="25" dur="500" fill="hold"/>
                                        <p:tgtEl>
                                          <p:spTgt spid="109573"/>
                                        </p:tgtEl>
                                        <p:attrNameLst>
                                          <p:attrName>ppt_x</p:attrName>
                                        </p:attrNameLst>
                                      </p:cBhvr>
                                      <p:tavLst>
                                        <p:tav tm="0">
                                          <p:val>
                                            <p:strVal val="1+#ppt_w/2"/>
                                          </p:val>
                                        </p:tav>
                                        <p:tav tm="100000">
                                          <p:val>
                                            <p:strVal val="#ppt_x"/>
                                          </p:val>
                                        </p:tav>
                                      </p:tavLst>
                                    </p:anim>
                                    <p:anim calcmode="lin" valueType="num">
                                      <p:cBhvr additive="base">
                                        <p:cTn id="26" dur="500" fill="hold"/>
                                        <p:tgtEl>
                                          <p:spTgt spid="1095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0594"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sp>
        <p:nvSpPr>
          <p:cNvPr id="110595" name="Text Box 3"/>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110596" name="Text Box 4"/>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110597" name="Text Box 5"/>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110598" name="Text Box 6"/>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THE TURNING POINT</a:t>
            </a:r>
          </a:p>
        </p:txBody>
      </p:sp>
      <p:pic>
        <p:nvPicPr>
          <p:cNvPr id="1105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010" y="1553766"/>
            <a:ext cx="3145482" cy="4491633"/>
          </a:xfrm>
          <a:prstGeom prst="rect">
            <a:avLst/>
          </a:prstGeom>
          <a:noFill/>
          <a:ln>
            <a:noFill/>
          </a:ln>
          <a:effectLst>
            <a:outerShdw blurRad="635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Lst>
        </p:spPr>
      </p:pic>
      <p:pic>
        <p:nvPicPr>
          <p:cNvPr id="1106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703" y="1553766"/>
            <a:ext cx="3130972" cy="4491633"/>
          </a:xfrm>
          <a:prstGeom prst="rect">
            <a:avLst/>
          </a:prstGeom>
          <a:noFill/>
          <a:ln>
            <a:noFill/>
          </a:ln>
          <a:effectLst>
            <a:outerShdw blurRad="635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Lst>
        </p:spPr>
      </p:pic>
      <p:pic>
        <p:nvPicPr>
          <p:cNvPr id="1106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053753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110599"/>
                                        </p:tgtEl>
                                        <p:attrNameLst>
                                          <p:attrName>style.visibility</p:attrName>
                                        </p:attrNameLst>
                                      </p:cBhvr>
                                      <p:to>
                                        <p:strVal val="visible"/>
                                      </p:to>
                                    </p:set>
                                    <p:anim calcmode="lin" valueType="num">
                                      <p:cBhvr additive="base">
                                        <p:cTn id="7" dur="2000" fill="hold"/>
                                        <p:tgtEl>
                                          <p:spTgt spid="110599"/>
                                        </p:tgtEl>
                                        <p:attrNameLst>
                                          <p:attrName>ppt_x</p:attrName>
                                        </p:attrNameLst>
                                      </p:cBhvr>
                                      <p:tavLst>
                                        <p:tav tm="0">
                                          <p:val>
                                            <p:strVal val="0-#ppt_w/2"/>
                                          </p:val>
                                        </p:tav>
                                        <p:tav tm="100000">
                                          <p:val>
                                            <p:strVal val="#ppt_x"/>
                                          </p:val>
                                        </p:tav>
                                      </p:tavLst>
                                    </p:anim>
                                    <p:anim calcmode="lin" valueType="num">
                                      <p:cBhvr additive="base">
                                        <p:cTn id="8" dur="2000" fill="hold"/>
                                        <p:tgtEl>
                                          <p:spTgt spid="110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110600"/>
                                        </p:tgtEl>
                                        <p:attrNameLst>
                                          <p:attrName>style.visibility</p:attrName>
                                        </p:attrNameLst>
                                      </p:cBhvr>
                                      <p:to>
                                        <p:strVal val="visible"/>
                                      </p:to>
                                    </p:set>
                                    <p:anim calcmode="lin" valueType="num">
                                      <p:cBhvr additive="base">
                                        <p:cTn id="13" dur="2000" fill="hold"/>
                                        <p:tgtEl>
                                          <p:spTgt spid="110600"/>
                                        </p:tgtEl>
                                        <p:attrNameLst>
                                          <p:attrName>ppt_x</p:attrName>
                                        </p:attrNameLst>
                                      </p:cBhvr>
                                      <p:tavLst>
                                        <p:tav tm="0">
                                          <p:val>
                                            <p:strVal val="1+#ppt_w/2"/>
                                          </p:val>
                                        </p:tav>
                                        <p:tav tm="100000">
                                          <p:val>
                                            <p:strVal val="#ppt_x"/>
                                          </p:val>
                                        </p:tav>
                                      </p:tavLst>
                                    </p:anim>
                                    <p:anim calcmode="lin" valueType="num">
                                      <p:cBhvr additive="base">
                                        <p:cTn id="14" dur="2000" fill="hold"/>
                                        <p:tgtEl>
                                          <p:spTgt spid="110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1922"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1924"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1925"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1926"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1927"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AERIAN VIEWS</a:t>
            </a:r>
          </a:p>
        </p:txBody>
      </p:sp>
      <p:pic>
        <p:nvPicPr>
          <p:cNvPr id="819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8554" y="1650877"/>
            <a:ext cx="6160368" cy="44034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3588739"/>
      </p:ext>
    </p:extLst>
  </p:cSld>
  <p:clrMapOvr>
    <a:masterClrMapping/>
  </p:clrMapOvr>
  <p:transition spd="med">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solidFill>
                  <a:srgbClr val="800000"/>
                </a:solidFill>
                <a:latin typeface="Arial"/>
                <a:cs typeface="Arial"/>
              </a:rPr>
            </a:br>
            <a:br>
              <a:rPr lang="fr-FR" dirty="0">
                <a:solidFill>
                  <a:srgbClr val="800000"/>
                </a:solidFill>
                <a:latin typeface="Arial"/>
                <a:cs typeface="Arial"/>
              </a:rPr>
            </a:br>
            <a:br>
              <a:rPr lang="fr-FR" dirty="0">
                <a:solidFill>
                  <a:srgbClr val="800000"/>
                </a:solidFill>
                <a:latin typeface="Arial"/>
                <a:cs typeface="Arial"/>
              </a:rPr>
            </a:br>
            <a:br>
              <a:rPr lang="fr-FR" dirty="0">
                <a:solidFill>
                  <a:srgbClr val="800000"/>
                </a:solidFill>
                <a:latin typeface="Arial"/>
                <a:cs typeface="Arial"/>
              </a:rPr>
            </a:br>
            <a:br>
              <a:rPr lang="fr-FR" dirty="0">
                <a:solidFill>
                  <a:srgbClr val="800000"/>
                </a:solidFill>
                <a:latin typeface="Arial"/>
                <a:cs typeface="Arial"/>
              </a:rPr>
            </a:br>
            <a:br>
              <a:rPr lang="fr-FR" dirty="0">
                <a:solidFill>
                  <a:srgbClr val="800000"/>
                </a:solidFill>
                <a:latin typeface="Arial"/>
                <a:cs typeface="Arial"/>
              </a:rPr>
            </a:br>
            <a:br>
              <a:rPr lang="fr-FR" dirty="0">
                <a:solidFill>
                  <a:srgbClr val="800000"/>
                </a:solidFill>
                <a:latin typeface="Arial"/>
                <a:cs typeface="Arial"/>
              </a:rPr>
            </a:br>
            <a:r>
              <a:rPr lang="fr-FR" dirty="0">
                <a:solidFill>
                  <a:srgbClr val="800000"/>
                </a:solidFill>
                <a:latin typeface="Arial"/>
                <a:cs typeface="Arial"/>
              </a:rPr>
              <a:t>FIN</a:t>
            </a:r>
            <a:br>
              <a:rPr lang="fr-FR" dirty="0">
                <a:solidFill>
                  <a:srgbClr val="800000"/>
                </a:solidFill>
              </a:rPr>
            </a:br>
            <a:endParaRPr lang="fr-FR" dirty="0"/>
          </a:p>
        </p:txBody>
      </p:sp>
      <p:sp>
        <p:nvSpPr>
          <p:cNvPr id="3" name="Espace réservé du contenu 2"/>
          <p:cNvSpPr>
            <a:spLocks noGrp="1"/>
          </p:cNvSpPr>
          <p:nvPr>
            <p:ph idx="1"/>
          </p:nvPr>
        </p:nvSpPr>
        <p:spPr>
          <a:xfrm>
            <a:off x="457200" y="4976716"/>
            <a:ext cx="8229600" cy="1149447"/>
          </a:xfrm>
        </p:spPr>
        <p:txBody>
          <a:bodyPr/>
          <a:lstStyle/>
          <a:p>
            <a:endParaRPr lang="fr-FR" dirty="0"/>
          </a:p>
        </p:txBody>
      </p:sp>
    </p:spTree>
    <p:extLst>
      <p:ext uri="{BB962C8B-B14F-4D97-AF65-F5344CB8AC3E}">
        <p14:creationId xmlns:p14="http://schemas.microsoft.com/office/powerpoint/2010/main" val="277979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A58EC-3B1E-25B5-F566-27592B75EDD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4AECE65-7CE8-4F7A-3063-11268B5C562A}"/>
              </a:ext>
            </a:extLst>
          </p:cNvPr>
          <p:cNvSpPr>
            <a:spLocks noGrp="1"/>
          </p:cNvSpPr>
          <p:nvPr>
            <p:ph idx="1"/>
          </p:nvPr>
        </p:nvSpPr>
        <p:spPr/>
        <p:txBody>
          <a:bodyPr>
            <a:normAutofit fontScale="47500" lnSpcReduction="20000"/>
          </a:bodyPr>
          <a:lstStyle/>
          <a:p>
            <a:pPr algn="ctr">
              <a:spcAft>
                <a:spcPts val="0"/>
              </a:spcAft>
            </a:pPr>
            <a:endParaRPr lang="fr-FR" sz="1800" b="1" dirty="0">
              <a:solidFill>
                <a:srgbClr val="2E74B5"/>
              </a:solidFill>
              <a:effectLst/>
              <a:latin typeface="Arial" panose="020B0604020202020204" pitchFamily="34" charset="0"/>
              <a:ea typeface="Times"/>
              <a:cs typeface="Times New Roman" panose="02020603050405020304" pitchFamily="18" charset="0"/>
            </a:endParaRPr>
          </a:p>
          <a:p>
            <a:pPr marL="0" indent="0" algn="ctr">
              <a:spcAft>
                <a:spcPts val="0"/>
              </a:spcAft>
              <a:buNone/>
            </a:pPr>
            <a:r>
              <a:rPr lang="fr-FR" sz="1800" b="1" dirty="0">
                <a:solidFill>
                  <a:srgbClr val="2E74B5"/>
                </a:solidFill>
                <a:effectLst/>
                <a:latin typeface="Arial" panose="020B0604020202020204" pitchFamily="34" charset="0"/>
                <a:ea typeface="Times"/>
                <a:cs typeface="Times New Roman" panose="02020603050405020304" pitchFamily="18" charset="0"/>
              </a:rPr>
              <a:t>	" WORLD HERITAGE IN MOROCCO.</a:t>
            </a:r>
            <a:endParaRPr lang="fr-MA" sz="1800" dirty="0">
              <a:effectLst/>
              <a:latin typeface="Times"/>
              <a:ea typeface="Times"/>
              <a:cs typeface="Times New Roman" panose="02020603050405020304" pitchFamily="18" charset="0"/>
            </a:endParaRPr>
          </a:p>
          <a:p>
            <a:pPr marL="0" indent="0" algn="ctr">
              <a:spcAft>
                <a:spcPts val="0"/>
              </a:spcAft>
              <a:buNone/>
            </a:pPr>
            <a:r>
              <a:rPr lang="fr-FR" sz="1800" b="1" dirty="0">
                <a:solidFill>
                  <a:srgbClr val="2E74B5"/>
                </a:solidFill>
                <a:effectLst/>
                <a:latin typeface="Arial" panose="020B0604020202020204" pitchFamily="34" charset="0"/>
                <a:ea typeface="Times"/>
                <a:cs typeface="Times New Roman" panose="02020603050405020304" pitchFamily="18" charset="0"/>
              </a:rPr>
              <a:t>	FOR THE PRESERVATION AND PROMOTION</a:t>
            </a:r>
            <a:endParaRPr lang="fr-MA" sz="1800" dirty="0">
              <a:effectLst/>
              <a:latin typeface="Times"/>
              <a:ea typeface="Times"/>
              <a:cs typeface="Times New Roman" panose="02020603050405020304" pitchFamily="18" charset="0"/>
            </a:endParaRPr>
          </a:p>
          <a:p>
            <a:pPr marL="0" indent="0" algn="ctr">
              <a:spcAft>
                <a:spcPts val="0"/>
              </a:spcAft>
              <a:buNone/>
            </a:pPr>
            <a:r>
              <a:rPr lang="fr-FR" sz="1800" b="1" dirty="0">
                <a:solidFill>
                  <a:srgbClr val="2E74B5"/>
                </a:solidFill>
                <a:effectLst/>
                <a:latin typeface="Arial" panose="020B0604020202020204" pitchFamily="34" charset="0"/>
                <a:ea typeface="Times"/>
                <a:cs typeface="Times New Roman" panose="02020603050405020304" pitchFamily="18" charset="0"/>
              </a:rPr>
              <a:t>	OF AN INTANGIBLE CULTURAL HERITAGE OF HUMANITY :</a:t>
            </a:r>
            <a:endParaRPr lang="fr-MA" sz="1800" dirty="0">
              <a:effectLst/>
              <a:latin typeface="Times"/>
              <a:ea typeface="Times"/>
              <a:cs typeface="Times New Roman" panose="02020603050405020304" pitchFamily="18" charset="0"/>
            </a:endParaRPr>
          </a:p>
          <a:p>
            <a:pPr marL="0" indent="0" algn="ctr">
              <a:spcAft>
                <a:spcPts val="0"/>
              </a:spcAft>
              <a:buNone/>
            </a:pPr>
            <a:r>
              <a:rPr lang="fr-FR" sz="1800" b="1" dirty="0">
                <a:solidFill>
                  <a:srgbClr val="2E74B5"/>
                </a:solidFill>
                <a:effectLst/>
                <a:latin typeface="Arial" panose="020B0604020202020204" pitchFamily="34" charset="0"/>
                <a:ea typeface="Times"/>
                <a:cs typeface="Times New Roman" panose="02020603050405020304" pitchFamily="18" charset="0"/>
              </a:rPr>
              <a:t>	THE SPACE OF JAMAA EL-FNA SQUARE IN MARRAKECH  »</a:t>
            </a:r>
          </a:p>
          <a:p>
            <a:pPr algn="ctr">
              <a:spcAft>
                <a:spcPts val="0"/>
              </a:spcAft>
            </a:pPr>
            <a:endParaRPr lang="fr-FR" sz="1800" b="1" dirty="0">
              <a:solidFill>
                <a:srgbClr val="2E74B5"/>
              </a:solidFill>
              <a:effectLst/>
              <a:latin typeface="Arial" panose="020B0604020202020204" pitchFamily="34" charset="0"/>
              <a:ea typeface="Times"/>
              <a:cs typeface="Times New Roman" panose="02020603050405020304" pitchFamily="18" charset="0"/>
            </a:endParaRPr>
          </a:p>
          <a:p>
            <a:pPr algn="ctr">
              <a:spcAft>
                <a:spcPts val="0"/>
              </a:spcAft>
            </a:pPr>
            <a:endParaRPr lang="fr-FR" sz="1800" b="1" dirty="0">
              <a:solidFill>
                <a:srgbClr val="2E74B5"/>
              </a:solidFill>
              <a:latin typeface="Arial" panose="020B0604020202020204" pitchFamily="34" charset="0"/>
              <a:ea typeface="Times"/>
              <a:cs typeface="Times New Roman" panose="02020603050405020304" pitchFamily="18" charset="0"/>
            </a:endParaRPr>
          </a:p>
          <a:p>
            <a:pPr algn="ctr">
              <a:spcAft>
                <a:spcPts val="0"/>
              </a:spcAft>
            </a:pPr>
            <a:endParaRPr lang="fr-MA" sz="1800" dirty="0">
              <a:effectLst/>
              <a:latin typeface="Times"/>
              <a:ea typeface="Times"/>
              <a:cs typeface="Times New Roman" panose="02020603050405020304" pitchFamily="18" charset="0"/>
            </a:endParaRPr>
          </a:p>
          <a:p>
            <a:pPr marL="0" indent="0" algn="ctr">
              <a:spcAft>
                <a:spcPts val="0"/>
              </a:spcAft>
              <a:buNone/>
            </a:pPr>
            <a:r>
              <a:rPr lang="fr-FR" sz="1800" dirty="0">
                <a:effectLst/>
                <a:latin typeface="Arial" panose="020B0604020202020204" pitchFamily="34" charset="0"/>
                <a:ea typeface="Times"/>
                <a:cs typeface="Times New Roman" panose="02020603050405020304" pitchFamily="18" charset="0"/>
              </a:rPr>
              <a:t> </a:t>
            </a:r>
            <a:endParaRPr lang="fr-MA" sz="1800" dirty="0">
              <a:effectLst/>
              <a:latin typeface="Times"/>
              <a:ea typeface="Times"/>
              <a:cs typeface="Times New Roman" panose="02020603050405020304" pitchFamily="18" charset="0"/>
            </a:endParaRPr>
          </a:p>
          <a:p>
            <a:pPr marL="0" indent="0" algn="just">
              <a:lnSpc>
                <a:spcPct val="200000"/>
              </a:lnSpc>
              <a:spcAft>
                <a:spcPts val="0"/>
              </a:spcAft>
              <a:buNone/>
            </a:pPr>
            <a:r>
              <a:rPr lang="fr-FR" sz="1800" b="1" dirty="0">
                <a:solidFill>
                  <a:srgbClr val="800080"/>
                </a:solidFill>
                <a:effectLst/>
                <a:latin typeface="Arial" panose="020B0604020202020204" pitchFamily="34" charset="0"/>
                <a:ea typeface="Times"/>
                <a:cs typeface="Times New Roman" panose="02020603050405020304" pitchFamily="18" charset="0"/>
              </a:rPr>
              <a:t>         1./ INTRODUCTION</a:t>
            </a:r>
            <a:endParaRPr lang="fr-MA" sz="1800" dirty="0">
              <a:effectLst/>
              <a:latin typeface="Times"/>
              <a:ea typeface="Times"/>
              <a:cs typeface="Times New Roman" panose="02020603050405020304" pitchFamily="18" charset="0"/>
            </a:endParaRPr>
          </a:p>
          <a:p>
            <a:pPr indent="0" algn="just">
              <a:lnSpc>
                <a:spcPct val="120000"/>
              </a:lnSpc>
              <a:spcAft>
                <a:spcPts val="0"/>
              </a:spcAft>
              <a:buNone/>
            </a:pPr>
            <a:r>
              <a:rPr lang="fr-FR" sz="1900" dirty="0">
                <a:effectLst/>
                <a:latin typeface="Arial" panose="020B0604020202020204" pitchFamily="34" charset="0"/>
                <a:ea typeface="Times"/>
                <a:cs typeface="Arial" panose="020B0604020202020204" pitchFamily="34" charset="0"/>
              </a:rPr>
              <a:t>First of all, I </a:t>
            </a:r>
            <a:r>
              <a:rPr lang="fr-FR" sz="1900" dirty="0" err="1">
                <a:effectLst/>
                <a:latin typeface="Arial" panose="020B0604020202020204" pitchFamily="34" charset="0"/>
                <a:ea typeface="Times"/>
                <a:cs typeface="Arial" panose="020B0604020202020204" pitchFamily="34" charset="0"/>
              </a:rPr>
              <a:t>would</a:t>
            </a:r>
            <a:r>
              <a:rPr lang="fr-FR" sz="1900" dirty="0">
                <a:effectLst/>
                <a:latin typeface="Arial" panose="020B0604020202020204" pitchFamily="34" charset="0"/>
                <a:ea typeface="Times"/>
                <a:cs typeface="Arial" panose="020B0604020202020204" pitchFamily="34" charset="0"/>
              </a:rPr>
              <a:t> like to </a:t>
            </a:r>
            <a:r>
              <a:rPr lang="fr-FR" sz="1900" dirty="0" err="1">
                <a:effectLst/>
                <a:latin typeface="Arial" panose="020B0604020202020204" pitchFamily="34" charset="0"/>
                <a:ea typeface="Times"/>
                <a:cs typeface="Arial" panose="020B0604020202020204" pitchFamily="34" charset="0"/>
              </a:rPr>
              <a:t>thank</a:t>
            </a:r>
            <a:r>
              <a:rPr lang="fr-FR" sz="1900" dirty="0">
                <a:effectLst/>
                <a:latin typeface="Arial" panose="020B0604020202020204" pitchFamily="34" charset="0"/>
                <a:ea typeface="Times"/>
                <a:cs typeface="Arial" panose="020B0604020202020204" pitchFamily="34" charset="0"/>
              </a:rPr>
              <a:t> Mr. TATSUNO </a:t>
            </a:r>
            <a:r>
              <a:rPr lang="fr-FR" sz="1900" dirty="0" err="1">
                <a:effectLst/>
                <a:latin typeface="Arial" panose="020B0604020202020204" pitchFamily="34" charset="0"/>
                <a:ea typeface="Times"/>
                <a:cs typeface="Arial" panose="020B0604020202020204" pitchFamily="34" charset="0"/>
              </a:rPr>
              <a:t>Yuichi</a:t>
            </a:r>
            <a:r>
              <a:rPr lang="fr-FR" sz="1900" dirty="0">
                <a:effectLst/>
                <a:latin typeface="Arial" panose="020B0604020202020204" pitchFamily="34" charset="0"/>
                <a:ea typeface="Times"/>
                <a:cs typeface="Arial" panose="020B0604020202020204" pitchFamily="34" charset="0"/>
              </a:rPr>
              <a:t> , </a:t>
            </a:r>
            <a:r>
              <a:rPr lang="fr-FR" sz="1900" dirty="0" err="1">
                <a:effectLst/>
                <a:latin typeface="Arial" panose="020B0604020202020204" pitchFamily="34" charset="0"/>
                <a:ea typeface="Times"/>
                <a:cs typeface="Arial" panose="020B0604020202020204" pitchFamily="34" charset="0"/>
              </a:rPr>
              <a:t>Director</a:t>
            </a:r>
            <a:r>
              <a:rPr lang="fr-FR" sz="1900" dirty="0">
                <a:effectLst/>
                <a:latin typeface="Arial" panose="020B0604020202020204" pitchFamily="34" charset="0"/>
                <a:ea typeface="Times"/>
                <a:cs typeface="Arial" panose="020B0604020202020204" pitchFamily="34" charset="0"/>
              </a:rPr>
              <a:t>-General of the Cultural </a:t>
            </a:r>
            <a:r>
              <a:rPr lang="fr-FR" sz="1900" dirty="0" err="1">
                <a:effectLst/>
                <a:latin typeface="Arial" panose="020B0604020202020204" pitchFamily="34" charset="0"/>
                <a:ea typeface="Times"/>
                <a:cs typeface="Arial" panose="020B0604020202020204" pitchFamily="34" charset="0"/>
              </a:rPr>
              <a:t>Properties</a:t>
            </a:r>
            <a:r>
              <a:rPr lang="fr-FR" sz="1900" dirty="0">
                <a:effectLst/>
                <a:latin typeface="Arial" panose="020B0604020202020204" pitchFamily="34" charset="0"/>
                <a:ea typeface="Times"/>
                <a:cs typeface="Arial" panose="020B0604020202020204" pitchFamily="34" charset="0"/>
              </a:rPr>
              <a:t> Division of </a:t>
            </a:r>
            <a:r>
              <a:rPr lang="fr-FR" sz="1900" dirty="0" err="1">
                <a:effectLst/>
                <a:latin typeface="Arial" panose="020B0604020202020204" pitchFamily="34" charset="0"/>
                <a:ea typeface="Times"/>
                <a:cs typeface="Arial" panose="020B0604020202020204" pitchFamily="34" charset="0"/>
              </a:rPr>
              <a:t>Bunka-cho</a:t>
            </a:r>
            <a:r>
              <a:rPr lang="fr-FR" sz="1900" dirty="0">
                <a:effectLst/>
                <a:latin typeface="Arial" panose="020B0604020202020204" pitchFamily="34" charset="0"/>
                <a:ea typeface="Times"/>
                <a:cs typeface="Arial" panose="020B0604020202020204" pitchFamily="34" charset="0"/>
              </a:rPr>
              <a:t>, the Agency for Cultural </a:t>
            </a:r>
            <a:r>
              <a:rPr lang="fr-FR" sz="1900" dirty="0" err="1">
                <a:effectLst/>
                <a:latin typeface="Arial" panose="020B0604020202020204" pitchFamily="34" charset="0"/>
                <a:ea typeface="Times"/>
                <a:cs typeface="Arial" panose="020B0604020202020204" pitchFamily="34" charset="0"/>
              </a:rPr>
              <a:t>Affairs</a:t>
            </a:r>
            <a:r>
              <a:rPr lang="fr-FR" sz="1900" dirty="0">
                <a:effectLst/>
                <a:latin typeface="Arial" panose="020B0604020202020204" pitchFamily="34" charset="0"/>
                <a:ea typeface="Times"/>
                <a:cs typeface="Arial" panose="020B0604020202020204" pitchFamily="34" charset="0"/>
              </a:rPr>
              <a:t> of Japon for </a:t>
            </a:r>
            <a:r>
              <a:rPr lang="fr-FR" sz="1900" dirty="0" err="1">
                <a:effectLst/>
                <a:latin typeface="Arial" panose="020B0604020202020204" pitchFamily="34" charset="0"/>
                <a:ea typeface="Times"/>
                <a:cs typeface="Arial" panose="020B0604020202020204" pitchFamily="34" charset="0"/>
              </a:rPr>
              <a:t>inviting</a:t>
            </a:r>
            <a:r>
              <a:rPr lang="fr-FR" sz="1900" dirty="0">
                <a:effectLst/>
                <a:latin typeface="Arial" panose="020B0604020202020204" pitchFamily="34" charset="0"/>
                <a:ea typeface="Times"/>
                <a:cs typeface="Arial" panose="020B0604020202020204" pitchFamily="34" charset="0"/>
              </a:rPr>
              <a:t> me to </a:t>
            </a:r>
            <a:r>
              <a:rPr lang="fr-FR" sz="1900" dirty="0" err="1">
                <a:effectLst/>
                <a:latin typeface="Arial" panose="020B0604020202020204" pitchFamily="34" charset="0"/>
                <a:ea typeface="Times"/>
                <a:cs typeface="Arial" panose="020B0604020202020204" pitchFamily="34" charset="0"/>
              </a:rPr>
              <a:t>participate</a:t>
            </a:r>
            <a:r>
              <a:rPr lang="fr-FR" sz="1900" dirty="0">
                <a:effectLst/>
                <a:latin typeface="Arial" panose="020B0604020202020204" pitchFamily="34" charset="0"/>
                <a:ea typeface="Times"/>
                <a:cs typeface="Arial" panose="020B0604020202020204" pitchFamily="34" charset="0"/>
              </a:rPr>
              <a:t> in </a:t>
            </a:r>
            <a:r>
              <a:rPr lang="fr-FR" sz="1900" dirty="0" err="1">
                <a:effectLst/>
                <a:latin typeface="Arial" panose="020B0604020202020204" pitchFamily="34" charset="0"/>
                <a:ea typeface="Times"/>
                <a:cs typeface="Arial" panose="020B0604020202020204" pitchFamily="34" charset="0"/>
              </a:rPr>
              <a:t>this</a:t>
            </a:r>
            <a:r>
              <a:rPr lang="fr-FR" sz="1900" dirty="0">
                <a:effectLst/>
                <a:latin typeface="Arial" panose="020B0604020202020204" pitchFamily="34" charset="0"/>
                <a:ea typeface="Times"/>
                <a:cs typeface="Arial" panose="020B0604020202020204" pitchFamily="34" charset="0"/>
              </a:rPr>
              <a:t> International </a:t>
            </a:r>
            <a:r>
              <a:rPr lang="fr-FR" sz="1900" dirty="0" err="1">
                <a:effectLst/>
                <a:latin typeface="Arial" panose="020B0604020202020204" pitchFamily="34" charset="0"/>
                <a:ea typeface="Times"/>
                <a:cs typeface="Arial" panose="020B0604020202020204" pitchFamily="34" charset="0"/>
              </a:rPr>
              <a:t>Conference</a:t>
            </a:r>
            <a:r>
              <a:rPr lang="fr-FR" sz="1900" dirty="0">
                <a:effectLst/>
                <a:latin typeface="Arial" panose="020B0604020202020204" pitchFamily="34" charset="0"/>
                <a:ea typeface="Times"/>
                <a:cs typeface="Arial" panose="020B0604020202020204" pitchFamily="34" charset="0"/>
              </a:rPr>
              <a:t> on the </a:t>
            </a:r>
            <a:r>
              <a:rPr lang="fr-FR" sz="1900" dirty="0" err="1">
                <a:effectLst/>
                <a:latin typeface="Arial" panose="020B0604020202020204" pitchFamily="34" charset="0"/>
                <a:ea typeface="Times"/>
                <a:cs typeface="Arial" panose="020B0604020202020204" pitchFamily="34" charset="0"/>
              </a:rPr>
              <a:t>theme</a:t>
            </a:r>
            <a:r>
              <a:rPr lang="fr-FR" sz="1900" dirty="0">
                <a:effectLst/>
                <a:latin typeface="Arial" panose="020B0604020202020204" pitchFamily="34" charset="0"/>
                <a:ea typeface="Times"/>
                <a:cs typeface="Arial" panose="020B0604020202020204" pitchFamily="34" charset="0"/>
              </a:rPr>
              <a:t> of </a:t>
            </a:r>
            <a:r>
              <a:rPr lang="fr-FR" sz="1900" dirty="0">
                <a:effectLst/>
                <a:latin typeface="Arial" panose="020B0604020202020204" pitchFamily="34" charset="0"/>
                <a:ea typeface="Times"/>
                <a:cs typeface="Arial" panose="020B0604020202020204" pitchFamily="34" charset="0"/>
                <a:sym typeface="Symbol" pitchFamily="2" charset="2"/>
              </a:rPr>
              <a:t></a:t>
            </a:r>
            <a:r>
              <a:rPr lang="fr-FR" sz="1900" dirty="0">
                <a:effectLst/>
                <a:latin typeface="Arial" panose="020B0604020202020204" pitchFamily="34" charset="0"/>
                <a:ea typeface="Times"/>
                <a:cs typeface="Arial" panose="020B0604020202020204" pitchFamily="34" charset="0"/>
              </a:rPr>
              <a:t>The </a:t>
            </a:r>
            <a:r>
              <a:rPr lang="fr-FR" sz="1900" dirty="0" err="1">
                <a:effectLst/>
                <a:latin typeface="Arial" panose="020B0604020202020204" pitchFamily="34" charset="0"/>
                <a:ea typeface="Times"/>
                <a:cs typeface="Arial" panose="020B0604020202020204" pitchFamily="34" charset="0"/>
              </a:rPr>
              <a:t>Safeguard</a:t>
            </a:r>
            <a:r>
              <a:rPr lang="fr-FR" sz="1900" dirty="0">
                <a:effectLst/>
                <a:latin typeface="Arial" panose="020B0604020202020204" pitchFamily="34" charset="0"/>
                <a:ea typeface="Times"/>
                <a:cs typeface="Arial" panose="020B0604020202020204" pitchFamily="34" charset="0"/>
              </a:rPr>
              <a:t> of Tangible and Intangible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 </a:t>
            </a:r>
            <a:r>
              <a:rPr lang="fr-FR" sz="1900" dirty="0" err="1">
                <a:effectLst/>
                <a:latin typeface="Arial" panose="020B0604020202020204" pitchFamily="34" charset="0"/>
                <a:ea typeface="Times"/>
                <a:cs typeface="Arial" panose="020B0604020202020204" pitchFamily="34" charset="0"/>
              </a:rPr>
              <a:t>Towards</a:t>
            </a:r>
            <a:r>
              <a:rPr lang="fr-FR" sz="1900" dirty="0">
                <a:effectLst/>
                <a:latin typeface="Arial" panose="020B0604020202020204" pitchFamily="34" charset="0"/>
                <a:ea typeface="Times"/>
                <a:cs typeface="Arial" panose="020B0604020202020204" pitchFamily="34" charset="0"/>
              </a:rPr>
              <a:t> an Integrated </a:t>
            </a:r>
            <a:r>
              <a:rPr lang="fr-FR" sz="1900" dirty="0" err="1">
                <a:effectLst/>
                <a:latin typeface="Arial" panose="020B0604020202020204" pitchFamily="34" charset="0"/>
                <a:ea typeface="Times"/>
                <a:cs typeface="Arial" panose="020B0604020202020204" pitchFamily="34" charset="0"/>
              </a:rPr>
              <a:t>Approach</a:t>
            </a:r>
            <a:r>
              <a:rPr lang="fr-FR" sz="1900" dirty="0">
                <a:effectLst/>
                <a:latin typeface="Arial" panose="020B0604020202020204" pitchFamily="34" charset="0"/>
                <a:ea typeface="Times"/>
                <a:cs typeface="Arial" panose="020B0604020202020204" pitchFamily="34" charset="0"/>
                <a:sym typeface="Symbol" pitchFamily="2" charset="2"/>
              </a:rPr>
              <a:t></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Thanks</a:t>
            </a:r>
            <a:r>
              <a:rPr lang="fr-FR" sz="1900" dirty="0">
                <a:effectLst/>
                <a:latin typeface="Arial" panose="020B0604020202020204" pitchFamily="34" charset="0"/>
                <a:ea typeface="Times"/>
                <a:cs typeface="Arial" panose="020B0604020202020204" pitchFamily="34" charset="0"/>
              </a:rPr>
              <a:t> to </a:t>
            </a:r>
            <a:r>
              <a:rPr lang="fr-FR" sz="1900" dirty="0" err="1">
                <a:effectLst/>
                <a:latin typeface="Arial" panose="020B0604020202020204" pitchFamily="34" charset="0"/>
                <a:ea typeface="Times"/>
                <a:cs typeface="Arial" panose="020B0604020202020204" pitchFamily="34" charset="0"/>
              </a:rPr>
              <a:t>him</a:t>
            </a:r>
            <a:r>
              <a:rPr lang="fr-FR" sz="1900" dirty="0">
                <a:effectLst/>
                <a:latin typeface="Arial" panose="020B0604020202020204" pitchFamily="34" charset="0"/>
                <a:ea typeface="Times"/>
                <a:cs typeface="Arial" panose="020B0604020202020204" pitchFamily="34" charset="0"/>
              </a:rPr>
              <a:t>, I have the </a:t>
            </a:r>
            <a:r>
              <a:rPr lang="fr-FR" sz="1900" dirty="0" err="1">
                <a:effectLst/>
                <a:latin typeface="Arial" panose="020B0604020202020204" pitchFamily="34" charset="0"/>
                <a:ea typeface="Times"/>
                <a:cs typeface="Arial" panose="020B0604020202020204" pitchFamily="34" charset="0"/>
              </a:rPr>
              <a:t>honor</a:t>
            </a:r>
            <a:r>
              <a:rPr lang="fr-FR" sz="1900" dirty="0">
                <a:effectLst/>
                <a:latin typeface="Arial" panose="020B0604020202020204" pitchFamily="34" charset="0"/>
                <a:ea typeface="Times"/>
                <a:cs typeface="Arial" panose="020B0604020202020204" pitchFamily="34" charset="0"/>
              </a:rPr>
              <a:t> and the </a:t>
            </a:r>
            <a:r>
              <a:rPr lang="fr-FR" sz="1900" dirty="0" err="1">
                <a:effectLst/>
                <a:latin typeface="Arial" panose="020B0604020202020204" pitchFamily="34" charset="0"/>
                <a:ea typeface="Times"/>
                <a:cs typeface="Arial" panose="020B0604020202020204" pitchFamily="34" charset="0"/>
              </a:rPr>
              <a:t>pleasure</a:t>
            </a:r>
            <a:r>
              <a:rPr lang="fr-FR" sz="1900" dirty="0">
                <a:effectLst/>
                <a:latin typeface="Arial" panose="020B0604020202020204" pitchFamily="34" charset="0"/>
                <a:ea typeface="Times"/>
                <a:cs typeface="Arial" panose="020B0604020202020204" pitchFamily="34" charset="0"/>
              </a:rPr>
              <a:t> of </a:t>
            </a:r>
            <a:r>
              <a:rPr lang="fr-FR" sz="1900" dirty="0" err="1">
                <a:effectLst/>
                <a:latin typeface="Arial" panose="020B0604020202020204" pitchFamily="34" charset="0"/>
                <a:ea typeface="Times"/>
                <a:cs typeface="Arial" panose="020B0604020202020204" pitchFamily="34" charset="0"/>
              </a:rPr>
              <a:t>being</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here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among</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you</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Thanks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also</a:t>
            </a:r>
            <a:r>
              <a:rPr lang="fr-FR" sz="1900" dirty="0">
                <a:effectLst/>
                <a:latin typeface="Arial" panose="020B0604020202020204" pitchFamily="34" charset="0"/>
                <a:ea typeface="Times"/>
                <a:cs typeface="Arial" panose="020B0604020202020204" pitchFamily="34" charset="0"/>
              </a:rPr>
              <a:t> to the UNESCO and to the Nara </a:t>
            </a:r>
            <a:r>
              <a:rPr lang="fr-FR" sz="1900" dirty="0" err="1">
                <a:effectLst/>
                <a:latin typeface="Arial" panose="020B0604020202020204" pitchFamily="34" charset="0"/>
                <a:ea typeface="Times"/>
                <a:cs typeface="Arial" panose="020B0604020202020204" pitchFamily="34" charset="0"/>
              </a:rPr>
              <a:t>Prefectural</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Government</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which</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co-organize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this</a:t>
            </a:r>
            <a:r>
              <a:rPr lang="fr-FR" sz="1900" dirty="0">
                <a:effectLst/>
                <a:latin typeface="Arial" panose="020B0604020202020204" pitchFamily="34" charset="0"/>
                <a:ea typeface="Times"/>
                <a:cs typeface="Arial" panose="020B0604020202020204" pitchFamily="34" charset="0"/>
              </a:rPr>
              <a:t> International </a:t>
            </a:r>
            <a:r>
              <a:rPr lang="fr-FR" sz="1900" dirty="0" err="1">
                <a:effectLst/>
                <a:latin typeface="Arial" panose="020B0604020202020204" pitchFamily="34" charset="0"/>
                <a:ea typeface="Times"/>
                <a:cs typeface="Arial" panose="020B0604020202020204" pitchFamily="34" charset="0"/>
              </a:rPr>
              <a:t>Conference</a:t>
            </a:r>
            <a:r>
              <a:rPr lang="fr-FR" sz="1900" dirty="0">
                <a:effectLst/>
                <a:latin typeface="Arial" panose="020B0604020202020204" pitchFamily="34" charset="0"/>
                <a:ea typeface="Times"/>
                <a:cs typeface="Arial" panose="020B0604020202020204" pitchFamily="34" charset="0"/>
              </a:rPr>
              <a:t>. For </a:t>
            </a:r>
            <a:r>
              <a:rPr lang="fr-FR" sz="1900" dirty="0" err="1">
                <a:effectLst/>
                <a:latin typeface="Arial" panose="020B0604020202020204" pitchFamily="34" charset="0"/>
                <a:ea typeface="Times"/>
                <a:cs typeface="Arial" panose="020B0604020202020204" pitchFamily="34" charset="0"/>
              </a:rPr>
              <a:t>this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reason</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I’m</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pleased</a:t>
            </a:r>
            <a:r>
              <a:rPr lang="fr-FR" sz="1900" dirty="0">
                <a:effectLst/>
                <a:latin typeface="Arial" panose="020B0604020202020204" pitchFamily="34" charset="0"/>
                <a:ea typeface="Times"/>
                <a:cs typeface="Arial" panose="020B0604020202020204" pitchFamily="34" charset="0"/>
              </a:rPr>
              <a:t> to have the </a:t>
            </a:r>
            <a:r>
              <a:rPr lang="fr-FR" sz="1900" dirty="0" err="1">
                <a:effectLst/>
                <a:latin typeface="Arial" panose="020B0604020202020204" pitchFamily="34" charset="0"/>
                <a:ea typeface="Times"/>
                <a:cs typeface="Arial" panose="020B0604020202020204" pitchFamily="34" charset="0"/>
              </a:rPr>
              <a:t>opportunity</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today</a:t>
            </a:r>
            <a:r>
              <a:rPr lang="fr-FR" sz="1900" dirty="0">
                <a:effectLst/>
                <a:latin typeface="Arial" panose="020B0604020202020204" pitchFamily="34" charset="0"/>
                <a:ea typeface="Times"/>
                <a:cs typeface="Arial" panose="020B0604020202020204" pitchFamily="34" charset="0"/>
              </a:rPr>
              <a:t> to </a:t>
            </a:r>
            <a:r>
              <a:rPr lang="fr-FR" sz="1900" dirty="0" err="1">
                <a:effectLst/>
                <a:latin typeface="Arial" panose="020B0604020202020204" pitchFamily="34" charset="0"/>
                <a:ea typeface="Times"/>
                <a:cs typeface="Arial" panose="020B0604020202020204" pitchFamily="34" charset="0"/>
              </a:rPr>
              <a:t>present</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some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specificities</a:t>
            </a:r>
            <a:r>
              <a:rPr lang="fr-FR" sz="1900" dirty="0">
                <a:effectLst/>
                <a:latin typeface="Arial" panose="020B0604020202020204" pitchFamily="34" charset="0"/>
                <a:ea typeface="Times"/>
                <a:cs typeface="Arial" panose="020B0604020202020204" pitchFamily="34" charset="0"/>
              </a:rPr>
              <a:t> and </a:t>
            </a:r>
            <a:r>
              <a:rPr lang="fr-FR" sz="1900" dirty="0" err="1">
                <a:effectLst/>
                <a:latin typeface="Arial" panose="020B0604020202020204" pitchFamily="34" charset="0"/>
                <a:ea typeface="Times"/>
                <a:cs typeface="Arial" panose="020B0604020202020204" pitchFamily="34" charset="0"/>
              </a:rPr>
              <a:t>studies</a:t>
            </a:r>
            <a:r>
              <a:rPr lang="fr-FR" sz="1900" dirty="0">
                <a:effectLst/>
                <a:latin typeface="Arial" panose="020B0604020202020204" pitchFamily="34" charset="0"/>
                <a:ea typeface="Times"/>
                <a:cs typeface="Arial" panose="020B0604020202020204" pitchFamily="34" charset="0"/>
              </a:rPr>
              <a:t> of an Intangible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of Humanity : The </a:t>
            </a:r>
            <a:r>
              <a:rPr lang="fr-FR" sz="1900" dirty="0" err="1">
                <a:effectLst/>
                <a:latin typeface="Arial" panose="020B0604020202020204" pitchFamily="34" charset="0"/>
                <a:ea typeface="Times"/>
                <a:cs typeface="Arial" panose="020B0604020202020204" pitchFamily="34" charset="0"/>
              </a:rPr>
              <a:t>Space</a:t>
            </a:r>
            <a:r>
              <a:rPr lang="fr-FR" sz="1900" dirty="0">
                <a:effectLst/>
                <a:latin typeface="Arial" panose="020B0604020202020204" pitchFamily="34" charset="0"/>
                <a:ea typeface="Times"/>
                <a:cs typeface="Arial" panose="020B0604020202020204" pitchFamily="34" charset="0"/>
              </a:rPr>
              <a:t> of </a:t>
            </a:r>
            <a:r>
              <a:rPr lang="fr-FR" sz="1900" dirty="0" err="1">
                <a:effectLst/>
                <a:latin typeface="Arial" panose="020B0604020202020204" pitchFamily="34" charset="0"/>
                <a:ea typeface="Times"/>
                <a:cs typeface="Arial" panose="020B0604020202020204" pitchFamily="34" charset="0"/>
              </a:rPr>
              <a:t>Jamaa</a:t>
            </a:r>
            <a:r>
              <a:rPr lang="fr-FR" sz="1900" dirty="0">
                <a:effectLst/>
                <a:latin typeface="Arial" panose="020B0604020202020204" pitchFamily="34" charset="0"/>
                <a:ea typeface="Times"/>
                <a:cs typeface="Arial" panose="020B0604020202020204" pitchFamily="34" charset="0"/>
              </a:rPr>
              <a:t> el-</a:t>
            </a:r>
            <a:r>
              <a:rPr lang="fr-FR" sz="1900" dirty="0" err="1">
                <a:effectLst/>
                <a:latin typeface="Arial" panose="020B0604020202020204" pitchFamily="34" charset="0"/>
                <a:ea typeface="Times"/>
                <a:cs typeface="Arial" panose="020B0604020202020204" pitchFamily="34" charset="0"/>
              </a:rPr>
              <a:t>Fna</a:t>
            </a:r>
            <a:r>
              <a:rPr lang="fr-FR" sz="1900" dirty="0">
                <a:effectLst/>
                <a:latin typeface="Arial" panose="020B0604020202020204" pitchFamily="34" charset="0"/>
                <a:ea typeface="Times"/>
                <a:cs typeface="Arial" panose="020B0604020202020204" pitchFamily="34" charset="0"/>
              </a:rPr>
              <a:t> Square in </a:t>
            </a:r>
            <a:r>
              <a:rPr lang="fr-FR" sz="1900" dirty="0" err="1">
                <a:effectLst/>
                <a:latin typeface="Arial" panose="020B0604020202020204" pitchFamily="34" charset="0"/>
                <a:ea typeface="Times"/>
                <a:cs typeface="Arial" panose="020B0604020202020204" pitchFamily="34" charset="0"/>
              </a:rPr>
              <a:t>Marrakesh</a:t>
            </a:r>
            <a:r>
              <a:rPr lang="fr-FR" sz="1900" dirty="0">
                <a:effectLst/>
                <a:latin typeface="Arial" panose="020B0604020202020204" pitchFamily="34" charset="0"/>
                <a:ea typeface="Times"/>
                <a:cs typeface="Arial" panose="020B0604020202020204" pitchFamily="34" charset="0"/>
              </a:rPr>
              <a:t>.</a:t>
            </a:r>
            <a:endParaRPr lang="fr-MA" sz="1900" dirty="0">
              <a:effectLst/>
              <a:latin typeface="Arial" panose="020B0604020202020204" pitchFamily="34" charset="0"/>
              <a:ea typeface="Times"/>
              <a:cs typeface="Arial" panose="020B0604020202020204" pitchFamily="34" charset="0"/>
            </a:endParaRPr>
          </a:p>
          <a:p>
            <a:pPr indent="0" algn="just">
              <a:lnSpc>
                <a:spcPct val="120000"/>
              </a:lnSpc>
              <a:spcAft>
                <a:spcPts val="0"/>
              </a:spcAft>
              <a:buNone/>
            </a:pPr>
            <a:r>
              <a:rPr lang="fr-FR" sz="1900" dirty="0">
                <a:effectLst/>
                <a:latin typeface="Arial" panose="020B0604020202020204" pitchFamily="34" charset="0"/>
                <a:ea typeface="Times"/>
                <a:cs typeface="Arial" panose="020B0604020202020204" pitchFamily="34" charset="0"/>
              </a:rPr>
              <a:t>I propose to </a:t>
            </a:r>
            <a:r>
              <a:rPr lang="fr-FR" sz="1900" dirty="0" err="1">
                <a:effectLst/>
                <a:latin typeface="Arial" panose="020B0604020202020204" pitchFamily="34" charset="0"/>
                <a:ea typeface="Times"/>
                <a:cs typeface="Arial" panose="020B0604020202020204" pitchFamily="34" charset="0"/>
              </a:rPr>
              <a:t>present</a:t>
            </a:r>
            <a:r>
              <a:rPr lang="fr-FR" sz="1900" dirty="0">
                <a:effectLst/>
                <a:latin typeface="Arial" panose="020B0604020202020204" pitchFamily="34" charset="0"/>
                <a:ea typeface="Times"/>
                <a:cs typeface="Arial" panose="020B0604020202020204" pitchFamily="34" charset="0"/>
              </a:rPr>
              <a:t> a </a:t>
            </a:r>
            <a:r>
              <a:rPr lang="fr-FR" sz="1900" dirty="0" err="1">
                <a:effectLst/>
                <a:latin typeface="Arial" panose="020B0604020202020204" pitchFamily="34" charset="0"/>
                <a:ea typeface="Times"/>
                <a:cs typeface="Arial" panose="020B0604020202020204" pitchFamily="34" charset="0"/>
              </a:rPr>
              <a:t>particular</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example</a:t>
            </a:r>
            <a:r>
              <a:rPr lang="fr-FR" sz="1900" dirty="0">
                <a:effectLst/>
                <a:latin typeface="Arial" panose="020B0604020202020204" pitchFamily="34" charset="0"/>
                <a:ea typeface="Times"/>
                <a:cs typeface="Arial" panose="020B0604020202020204" pitchFamily="34" charset="0"/>
              </a:rPr>
              <a:t>, a </a:t>
            </a:r>
            <a:r>
              <a:rPr lang="fr-FR" sz="1900" dirty="0" err="1">
                <a:effectLst/>
                <a:latin typeface="Arial" panose="020B0604020202020204" pitchFamily="34" charset="0"/>
                <a:ea typeface="Times"/>
                <a:cs typeface="Arial" panose="020B0604020202020204" pitchFamily="34" charset="0"/>
              </a:rPr>
              <a:t>paradoxical</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example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hoping</a:t>
            </a:r>
            <a:r>
              <a:rPr lang="fr-FR" sz="1900" dirty="0">
                <a:effectLst/>
                <a:latin typeface="Arial" panose="020B0604020202020204" pitchFamily="34" charset="0"/>
                <a:ea typeface="Times"/>
                <a:cs typeface="Arial" panose="020B0604020202020204" pitchFamily="34" charset="0"/>
              </a:rPr>
              <a:t> to inspire </a:t>
            </a:r>
            <a:r>
              <a:rPr lang="fr-FR" sz="1900" dirty="0" err="1">
                <a:effectLst/>
                <a:latin typeface="Arial" panose="020B0604020202020204" pitchFamily="34" charset="0"/>
                <a:ea typeface="Times"/>
                <a:cs typeface="Arial" panose="020B0604020202020204" pitchFamily="34" charset="0"/>
              </a:rPr>
              <a:t>debate</a:t>
            </a:r>
            <a:r>
              <a:rPr lang="fr-FR" sz="1900" dirty="0">
                <a:effectLst/>
                <a:latin typeface="Arial" panose="020B0604020202020204" pitchFamily="34" charset="0"/>
                <a:ea typeface="Times"/>
                <a:cs typeface="Arial" panose="020B0604020202020204" pitchFamily="34" charset="0"/>
              </a:rPr>
              <a:t> and discussion. A discussion of the </a:t>
            </a:r>
            <a:r>
              <a:rPr lang="fr-FR" sz="1900" dirty="0" err="1">
                <a:effectLst/>
                <a:latin typeface="Arial" panose="020B0604020202020204" pitchFamily="34" charset="0"/>
                <a:ea typeface="Times"/>
                <a:cs typeface="Arial" panose="020B0604020202020204" pitchFamily="34" charset="0"/>
              </a:rPr>
              <a:t>interest</a:t>
            </a:r>
            <a:r>
              <a:rPr lang="fr-FR" sz="1900" dirty="0">
                <a:effectLst/>
                <a:latin typeface="Arial" panose="020B0604020202020204" pitchFamily="34" charset="0"/>
                <a:ea typeface="Times"/>
                <a:cs typeface="Arial" panose="020B0604020202020204" pitchFamily="34" charset="0"/>
              </a:rPr>
              <a:t> and value of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the nature of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the memory </a:t>
            </a:r>
            <a:r>
              <a:rPr lang="fr-FR" sz="1900" dirty="0" err="1">
                <a:effectLst/>
                <a:latin typeface="Arial" panose="020B0604020202020204" pitchFamily="34" charset="0"/>
                <a:ea typeface="Times"/>
                <a:cs typeface="Arial" panose="020B0604020202020204" pitchFamily="34" charset="0"/>
              </a:rPr>
              <a:t>inscribed</a:t>
            </a:r>
            <a:r>
              <a:rPr lang="fr-FR" sz="1900" dirty="0">
                <a:effectLst/>
                <a:latin typeface="Arial" panose="020B0604020202020204" pitchFamily="34" charset="0"/>
                <a:ea typeface="Times"/>
                <a:cs typeface="Arial" panose="020B0604020202020204" pitchFamily="34" charset="0"/>
              </a:rPr>
              <a:t> by </a:t>
            </a:r>
            <a:r>
              <a:rPr lang="fr-FR" sz="1900" dirty="0" err="1">
                <a:effectLst/>
                <a:latin typeface="Arial" panose="020B0604020202020204" pitchFamily="34" charset="0"/>
                <a:ea typeface="Times"/>
                <a:cs typeface="Arial" panose="020B0604020202020204" pitchFamily="34" charset="0"/>
              </a:rPr>
              <a:t>mankind</a:t>
            </a:r>
            <a:r>
              <a:rPr lang="fr-FR" sz="1900" dirty="0">
                <a:effectLst/>
                <a:latin typeface="Arial" panose="020B0604020202020204" pitchFamily="34" charset="0"/>
                <a:ea typeface="Times"/>
                <a:cs typeface="Arial" panose="020B0604020202020204" pitchFamily="34" charset="0"/>
              </a:rPr>
              <a:t> for </a:t>
            </a:r>
            <a:r>
              <a:rPr lang="fr-FR" sz="1900" dirty="0" err="1">
                <a:effectLst/>
                <a:latin typeface="Arial" panose="020B0604020202020204" pitchFamily="34" charset="0"/>
                <a:ea typeface="Times"/>
                <a:cs typeface="Arial" panose="020B0604020202020204" pitchFamily="34" charset="0"/>
              </a:rPr>
              <a:t>mankind</a:t>
            </a:r>
            <a:r>
              <a:rPr lang="fr-FR" sz="1900" dirty="0">
                <a:effectLst/>
                <a:latin typeface="Arial" panose="020B0604020202020204" pitchFamily="34" charset="0"/>
                <a:ea typeface="Times"/>
                <a:cs typeface="Arial" panose="020B0604020202020204" pitchFamily="34" charset="0"/>
              </a:rPr>
              <a:t>. A discussion of cultural </a:t>
            </a:r>
            <a:r>
              <a:rPr lang="fr-FR" sz="1900" dirty="0" err="1">
                <a:effectLst/>
                <a:latin typeface="Arial" panose="020B0604020202020204" pitchFamily="34" charset="0"/>
                <a:ea typeface="Times"/>
                <a:cs typeface="Arial" panose="020B0604020202020204" pitchFamily="34" charset="0"/>
              </a:rPr>
              <a:t>identities</a:t>
            </a:r>
            <a:r>
              <a:rPr lang="fr-FR" sz="1900" dirty="0">
                <a:effectLst/>
                <a:latin typeface="Arial" panose="020B0604020202020204" pitchFamily="34" charset="0"/>
                <a:ea typeface="Times"/>
                <a:cs typeface="Arial" panose="020B0604020202020204" pitchFamily="34" charset="0"/>
              </a:rPr>
              <a:t> in a world </a:t>
            </a:r>
            <a:r>
              <a:rPr lang="fr-FR" sz="1900" dirty="0" err="1">
                <a:effectLst/>
                <a:latin typeface="Arial" panose="020B0604020202020204" pitchFamily="34" charset="0"/>
                <a:ea typeface="Times"/>
                <a:cs typeface="Arial" panose="020B0604020202020204" pitchFamily="34" charset="0"/>
              </a:rPr>
              <a:t>which</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talks</a:t>
            </a:r>
            <a:r>
              <a:rPr lang="fr-FR" sz="1900" dirty="0">
                <a:effectLst/>
                <a:latin typeface="Arial" panose="020B0604020202020204" pitchFamily="34" charset="0"/>
                <a:ea typeface="Times"/>
                <a:cs typeface="Arial" panose="020B0604020202020204" pitchFamily="34" charset="0"/>
              </a:rPr>
              <a:t> more and more of </a:t>
            </a:r>
            <a:r>
              <a:rPr lang="fr-FR" sz="1900" dirty="0" err="1">
                <a:effectLst/>
                <a:latin typeface="Arial" panose="020B0604020202020204" pitchFamily="34" charset="0"/>
                <a:ea typeface="Times"/>
                <a:cs typeface="Arial" panose="020B0604020202020204" pitchFamily="34" charset="0"/>
              </a:rPr>
              <a:t>globalization</a:t>
            </a:r>
            <a:r>
              <a:rPr lang="fr-FR" sz="1900" dirty="0">
                <a:effectLst/>
                <a:latin typeface="Arial" panose="020B0604020202020204" pitchFamily="34" charset="0"/>
                <a:ea typeface="Times"/>
                <a:cs typeface="Arial" panose="020B0604020202020204" pitchFamily="34" charset="0"/>
              </a:rPr>
              <a:t>.</a:t>
            </a:r>
            <a:endParaRPr lang="fr-MA" sz="1900" dirty="0">
              <a:effectLst/>
              <a:latin typeface="Arial" panose="020B0604020202020204" pitchFamily="34" charset="0"/>
              <a:ea typeface="Times"/>
              <a:cs typeface="Arial" panose="020B0604020202020204" pitchFamily="34" charset="0"/>
            </a:endParaRPr>
          </a:p>
          <a:p>
            <a:pPr marL="0" indent="0" algn="just">
              <a:spcAft>
                <a:spcPts val="0"/>
              </a:spcAft>
              <a:buNone/>
            </a:pPr>
            <a:r>
              <a:rPr lang="fr-FR" sz="1900" dirty="0" err="1">
                <a:effectLst/>
                <a:latin typeface="Arial" panose="020B0604020202020204" pitchFamily="34" charset="0"/>
                <a:ea typeface="Times"/>
                <a:cs typeface="Arial" panose="020B0604020202020204" pitchFamily="34" charset="0"/>
              </a:rPr>
              <a:t>Before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presenting</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this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theme</a:t>
            </a:r>
            <a:r>
              <a:rPr lang="fr-FR" sz="1900" dirty="0">
                <a:effectLst/>
                <a:latin typeface="Arial" panose="020B0604020202020204" pitchFamily="34" charset="0"/>
                <a:ea typeface="Times"/>
                <a:cs typeface="Arial" panose="020B0604020202020204" pitchFamily="34" charset="0"/>
              </a:rPr>
              <a:t>, I </a:t>
            </a:r>
            <a:r>
              <a:rPr lang="fr-FR" sz="1900" dirty="0" err="1">
                <a:effectLst/>
                <a:latin typeface="Arial" panose="020B0604020202020204" pitchFamily="34" charset="0"/>
                <a:ea typeface="Times"/>
                <a:cs typeface="Arial" panose="020B0604020202020204" pitchFamily="34" charset="0"/>
              </a:rPr>
              <a:t>would</a:t>
            </a:r>
            <a:r>
              <a:rPr lang="fr-FR" sz="1900" dirty="0">
                <a:effectLst/>
                <a:latin typeface="Arial" panose="020B0604020202020204" pitchFamily="34" charset="0"/>
                <a:ea typeface="Times"/>
                <a:cs typeface="Arial" panose="020B0604020202020204" pitchFamily="34" charset="0"/>
              </a:rPr>
              <a:t> like to </a:t>
            </a:r>
            <a:r>
              <a:rPr lang="fr-FR" sz="1900" dirty="0" err="1">
                <a:effectLst/>
                <a:latin typeface="Arial" panose="020B0604020202020204" pitchFamily="34" charset="0"/>
                <a:ea typeface="Times"/>
                <a:cs typeface="Arial" panose="020B0604020202020204" pitchFamily="34" charset="0"/>
              </a:rPr>
              <a:t>make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two</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remarks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concerning</a:t>
            </a:r>
            <a:r>
              <a:rPr lang="fr-FR" sz="1900" dirty="0">
                <a:effectLst/>
                <a:latin typeface="Arial" panose="020B0604020202020204" pitchFamily="34" charset="0"/>
                <a:ea typeface="Times"/>
                <a:cs typeface="Arial" panose="020B0604020202020204" pitchFamily="34" charset="0"/>
              </a:rPr>
              <a:t> the </a:t>
            </a:r>
            <a:r>
              <a:rPr lang="fr-FR" sz="1900" dirty="0" err="1">
                <a:effectLst/>
                <a:latin typeface="Arial" panose="020B0604020202020204" pitchFamily="34" charset="0"/>
                <a:ea typeface="Times"/>
                <a:cs typeface="Arial" panose="020B0604020202020204" pitchFamily="34" charset="0"/>
              </a:rPr>
              <a:t>methodology</a:t>
            </a:r>
            <a:r>
              <a:rPr lang="fr-FR" sz="1900" dirty="0">
                <a:effectLst/>
                <a:latin typeface="Arial" panose="020B0604020202020204" pitchFamily="34" charset="0"/>
                <a:ea typeface="Times"/>
                <a:cs typeface="Arial" panose="020B0604020202020204" pitchFamily="34" charset="0"/>
              </a:rPr>
              <a:t> in </a:t>
            </a:r>
            <a:r>
              <a:rPr lang="fr-FR" sz="1900" dirty="0" err="1">
                <a:effectLst/>
                <a:latin typeface="Arial" panose="020B0604020202020204" pitchFamily="34" charset="0"/>
                <a:ea typeface="Times"/>
                <a:cs typeface="Arial" panose="020B0604020202020204" pitchFamily="34" charset="0"/>
              </a:rPr>
              <a:t>order</a:t>
            </a:r>
            <a:r>
              <a:rPr lang="fr-FR" sz="1900" dirty="0">
                <a:effectLst/>
                <a:latin typeface="Arial" panose="020B0604020202020204" pitchFamily="34" charset="0"/>
                <a:ea typeface="Times"/>
                <a:cs typeface="Arial" panose="020B0604020202020204" pitchFamily="34" charset="0"/>
              </a:rPr>
              <a:t> to </a:t>
            </a:r>
            <a:r>
              <a:rPr lang="fr-FR" sz="1900" dirty="0" err="1">
                <a:effectLst/>
                <a:latin typeface="Arial" panose="020B0604020202020204" pitchFamily="34" charset="0"/>
                <a:ea typeface="Times"/>
                <a:cs typeface="Arial" panose="020B0604020202020204" pitchFamily="34" charset="0"/>
              </a:rPr>
              <a:t>facilitate</a:t>
            </a:r>
            <a:r>
              <a:rPr lang="fr-FR" sz="1900" dirty="0">
                <a:effectLst/>
                <a:latin typeface="Arial" panose="020B0604020202020204" pitchFamily="34" charset="0"/>
                <a:ea typeface="Times"/>
                <a:cs typeface="Arial" panose="020B0604020202020204" pitchFamily="34" charset="0"/>
              </a:rPr>
              <a:t> the </a:t>
            </a:r>
            <a:r>
              <a:rPr lang="fr-FR" sz="1900" dirty="0" err="1">
                <a:effectLst/>
                <a:latin typeface="Arial" panose="020B0604020202020204" pitchFamily="34" charset="0"/>
                <a:ea typeface="Times"/>
                <a:cs typeface="Arial" panose="020B0604020202020204" pitchFamily="34" charset="0"/>
              </a:rPr>
              <a:t>presentation</a:t>
            </a:r>
            <a:r>
              <a:rPr lang="fr-FR" sz="1900" dirty="0">
                <a:effectLst/>
                <a:latin typeface="Arial" panose="020B0604020202020204" pitchFamily="34" charset="0"/>
                <a:ea typeface="Times"/>
                <a:cs typeface="Arial" panose="020B0604020202020204" pitchFamily="34" charset="0"/>
              </a:rPr>
              <a:t> and </a:t>
            </a:r>
            <a:r>
              <a:rPr lang="fr-FR" sz="1900" dirty="0" err="1">
                <a:effectLst/>
                <a:latin typeface="Arial" panose="020B0604020202020204" pitchFamily="34" charset="0"/>
                <a:ea typeface="Times"/>
                <a:cs typeface="Arial" panose="020B0604020202020204" pitchFamily="34" charset="0"/>
              </a:rPr>
              <a:t>also</a:t>
            </a:r>
            <a:r>
              <a:rPr lang="fr-FR" sz="1900" dirty="0">
                <a:effectLst/>
                <a:latin typeface="Arial" panose="020B0604020202020204" pitchFamily="34" charset="0"/>
                <a:ea typeface="Times"/>
                <a:cs typeface="Arial" panose="020B0604020202020204" pitchFamily="34" charset="0"/>
              </a:rPr>
              <a:t> the                                                       orientation of </a:t>
            </a:r>
            <a:r>
              <a:rPr lang="fr-FR" sz="1900" dirty="0" err="1">
                <a:effectLst/>
                <a:latin typeface="Arial" panose="020B0604020202020204" pitchFamily="34" charset="0"/>
                <a:ea typeface="Times"/>
                <a:cs typeface="Arial" panose="020B0604020202020204" pitchFamily="34" charset="0"/>
              </a:rPr>
              <a:t>our</a:t>
            </a:r>
            <a:r>
              <a:rPr lang="fr-FR" sz="1900" dirty="0">
                <a:effectLst/>
                <a:latin typeface="Arial" panose="020B0604020202020204" pitchFamily="34" charset="0"/>
                <a:ea typeface="Times"/>
                <a:cs typeface="Arial" panose="020B0604020202020204" pitchFamily="34" charset="0"/>
              </a:rPr>
              <a:t> discussion. The first </a:t>
            </a:r>
            <a:r>
              <a:rPr lang="fr-FR" sz="1900" dirty="0" err="1">
                <a:effectLst/>
                <a:latin typeface="Arial" panose="020B0604020202020204" pitchFamily="34" charset="0"/>
                <a:ea typeface="Times"/>
                <a:cs typeface="Arial" panose="020B0604020202020204" pitchFamily="34" charset="0"/>
              </a:rPr>
              <a:t>remark</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concerns</a:t>
            </a:r>
            <a:r>
              <a:rPr lang="fr-FR" sz="1900" dirty="0">
                <a:effectLst/>
                <a:latin typeface="Arial" panose="020B0604020202020204" pitchFamily="34" charset="0"/>
                <a:ea typeface="Times"/>
                <a:cs typeface="Arial" panose="020B0604020202020204" pitchFamily="34" charset="0"/>
              </a:rPr>
              <a:t> the concept of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Of course, in </a:t>
            </a:r>
            <a:r>
              <a:rPr lang="fr-FR" sz="1900" dirty="0" err="1">
                <a:effectLst/>
                <a:latin typeface="Arial" panose="020B0604020202020204" pitchFamily="34" charset="0"/>
                <a:ea typeface="Times"/>
                <a:cs typeface="Arial" panose="020B0604020202020204" pitchFamily="34" charset="0"/>
              </a:rPr>
              <a:t>my</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mind</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it</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not a </a:t>
            </a:r>
            <a:r>
              <a:rPr lang="fr-FR" sz="1900" dirty="0" err="1">
                <a:effectLst/>
                <a:latin typeface="Arial" panose="020B0604020202020204" pitchFamily="34" charset="0"/>
                <a:ea typeface="Times"/>
                <a:cs typeface="Arial" panose="020B0604020202020204" pitchFamily="34" charset="0"/>
              </a:rPr>
              <a:t>nostalgic</a:t>
            </a:r>
            <a:r>
              <a:rPr lang="fr-FR" sz="1900" dirty="0">
                <a:effectLst/>
                <a:latin typeface="Arial" panose="020B0604020202020204" pitchFamily="34" charset="0"/>
                <a:ea typeface="Times"/>
                <a:cs typeface="Arial" panose="020B0604020202020204" pitchFamily="34" charset="0"/>
              </a:rPr>
              <a:t> or </a:t>
            </a:r>
            <a:r>
              <a:rPr lang="fr-FR" sz="1900" dirty="0" err="1">
                <a:effectLst/>
                <a:latin typeface="Arial" panose="020B0604020202020204" pitchFamily="34" charset="0"/>
                <a:ea typeface="Times"/>
                <a:cs typeface="Arial" panose="020B0604020202020204" pitchFamily="34" charset="0"/>
              </a:rPr>
              <a:t>romantic</a:t>
            </a:r>
            <a:r>
              <a:rPr lang="fr-FR" sz="1900" dirty="0">
                <a:effectLst/>
                <a:latin typeface="Arial" panose="020B0604020202020204" pitchFamily="34" charset="0"/>
                <a:ea typeface="Times"/>
                <a:cs typeface="Arial" panose="020B0604020202020204" pitchFamily="34" charset="0"/>
              </a:rPr>
              <a:t> conception   of the </a:t>
            </a:r>
            <a:r>
              <a:rPr lang="fr-FR" sz="1900" dirty="0" err="1">
                <a:effectLst/>
                <a:latin typeface="Arial" panose="020B0604020202020204" pitchFamily="34" charset="0"/>
                <a:ea typeface="Times"/>
                <a:cs typeface="Arial" panose="020B0604020202020204" pitchFamily="34" charset="0"/>
              </a:rPr>
              <a:t>past</a:t>
            </a:r>
            <a:r>
              <a:rPr lang="fr-FR" sz="1900" dirty="0">
                <a:effectLst/>
                <a:latin typeface="Arial" panose="020B0604020202020204" pitchFamily="34" charset="0"/>
                <a:ea typeface="Times"/>
                <a:cs typeface="Arial" panose="020B0604020202020204" pitchFamily="34" charset="0"/>
              </a:rPr>
              <a:t>. As </a:t>
            </a:r>
            <a:r>
              <a:rPr lang="fr-FR" sz="1900" dirty="0" err="1">
                <a:effectLst/>
                <a:latin typeface="Arial" panose="020B0604020202020204" pitchFamily="34" charset="0"/>
                <a:ea typeface="Times"/>
                <a:cs typeface="Arial" panose="020B0604020202020204" pitchFamily="34" charset="0"/>
              </a:rPr>
              <a:t>you</a:t>
            </a:r>
            <a:r>
              <a:rPr lang="fr-FR" sz="1900" dirty="0">
                <a:effectLst/>
                <a:latin typeface="Arial" panose="020B0604020202020204" pitchFamily="34" charset="0"/>
                <a:ea typeface="Times"/>
                <a:cs typeface="Arial" panose="020B0604020202020204" pitchFamily="34" charset="0"/>
              </a:rPr>
              <a:t> know, </a:t>
            </a:r>
            <a:r>
              <a:rPr lang="fr-FR" sz="1900" dirty="0" err="1">
                <a:effectLst/>
                <a:latin typeface="Arial" panose="020B0604020202020204" pitchFamily="34" charset="0"/>
                <a:ea typeface="Times"/>
                <a:cs typeface="Arial" panose="020B0604020202020204" pitchFamily="34" charset="0"/>
              </a:rPr>
              <a:t>every</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human</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space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every</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human</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settlement</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a </a:t>
            </a:r>
            <a:r>
              <a:rPr lang="fr-FR" sz="1900" dirty="0" err="1">
                <a:effectLst/>
                <a:latin typeface="Arial" panose="020B0604020202020204" pitchFamily="34" charset="0"/>
                <a:ea typeface="Times"/>
                <a:cs typeface="Arial" panose="020B0604020202020204" pitchFamily="34" charset="0"/>
              </a:rPr>
              <a:t>complex</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achievement</a:t>
            </a:r>
            <a:r>
              <a:rPr lang="fr-FR" sz="1900" dirty="0">
                <a:effectLst/>
                <a:latin typeface="Arial" panose="020B0604020202020204" pitchFamily="34" charset="0"/>
                <a:ea typeface="Times"/>
                <a:cs typeface="Arial" panose="020B0604020202020204" pitchFamily="34" charset="0"/>
              </a:rPr>
              <a:t>. A </a:t>
            </a:r>
            <a:r>
              <a:rPr lang="fr-FR" sz="1900" dirty="0" err="1">
                <a:effectLst/>
                <a:latin typeface="Arial" panose="020B0604020202020204" pitchFamily="34" charset="0"/>
                <a:ea typeface="Times"/>
                <a:cs typeface="Arial" panose="020B0604020202020204" pitchFamily="34" charset="0"/>
              </a:rPr>
              <a:t>complex</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achievement</a:t>
            </a:r>
            <a:r>
              <a:rPr lang="fr-FR" sz="1900" dirty="0">
                <a:latin typeface="Arial" panose="020B0604020202020204" pitchFamily="34" charset="0"/>
                <a:ea typeface="Times"/>
                <a:cs typeface="Arial" panose="020B0604020202020204" pitchFamily="34" charset="0"/>
              </a:rPr>
              <a:t> </a:t>
            </a:r>
            <a:r>
              <a:rPr lang="fr-FR" sz="1900" dirty="0">
                <a:effectLst/>
                <a:latin typeface="Arial" panose="020B0604020202020204" pitchFamily="34" charset="0"/>
                <a:ea typeface="Times"/>
                <a:cs typeface="Arial" panose="020B0604020202020204" pitchFamily="34" charset="0"/>
              </a:rPr>
              <a:t>in </a:t>
            </a:r>
            <a:r>
              <a:rPr lang="fr-FR" sz="1900" dirty="0" err="1">
                <a:effectLst/>
                <a:latin typeface="Arial" panose="020B0604020202020204" pitchFamily="34" charset="0"/>
                <a:ea typeface="Times"/>
                <a:cs typeface="Arial" panose="020B0604020202020204" pitchFamily="34" charset="0"/>
              </a:rPr>
              <a:t>which</a:t>
            </a:r>
            <a:r>
              <a:rPr lang="fr-FR" sz="1900" dirty="0">
                <a:latin typeface="Arial" panose="020B0604020202020204" pitchFamily="34" charset="0"/>
                <a:ea typeface="Times"/>
                <a:cs typeface="Arial" panose="020B0604020202020204" pitchFamily="34" charset="0"/>
              </a:rPr>
              <a:t> </a:t>
            </a:r>
            <a:r>
              <a:rPr lang="fr-FR" sz="1900" dirty="0">
                <a:effectLst/>
                <a:latin typeface="Arial" panose="020B0604020202020204" pitchFamily="34" charset="0"/>
                <a:ea typeface="Times"/>
                <a:cs typeface="Arial" panose="020B0604020202020204" pitchFamily="34" charset="0"/>
              </a:rPr>
              <a:t>are </a:t>
            </a:r>
            <a:r>
              <a:rPr lang="fr-FR" sz="1900" dirty="0" err="1">
                <a:effectLst/>
                <a:latin typeface="Arial" panose="020B0604020202020204" pitchFamily="34" charset="0"/>
                <a:ea typeface="Times"/>
                <a:cs typeface="Arial" panose="020B0604020202020204" pitchFamily="34" charset="0"/>
              </a:rPr>
              <a:t>integrated</a:t>
            </a:r>
            <a:r>
              <a:rPr lang="fr-FR" sz="1900" dirty="0">
                <a:effectLst/>
                <a:latin typeface="Arial" panose="020B0604020202020204" pitchFamily="34" charset="0"/>
                <a:ea typeface="Times"/>
                <a:cs typeface="Arial" panose="020B0604020202020204" pitchFamily="34" charset="0"/>
              </a:rPr>
              <a:t> and      </a:t>
            </a:r>
            <a:r>
              <a:rPr lang="fr-FR" sz="1900" dirty="0" err="1">
                <a:effectLst/>
                <a:latin typeface="Arial" panose="020B0604020202020204" pitchFamily="34" charset="0"/>
                <a:ea typeface="Times"/>
                <a:cs typeface="Arial" panose="020B0604020202020204" pitchFamily="34" charset="0"/>
              </a:rPr>
              <a:t>materialized</a:t>
            </a:r>
            <a:r>
              <a:rPr lang="fr-FR" sz="1900" dirty="0">
                <a:effectLst/>
                <a:latin typeface="Arial" panose="020B0604020202020204" pitchFamily="34" charset="0"/>
                <a:ea typeface="Times"/>
                <a:cs typeface="Arial" panose="020B0604020202020204" pitchFamily="34" charset="0"/>
              </a:rPr>
              <a:t> the </a:t>
            </a:r>
            <a:r>
              <a:rPr lang="fr-FR" sz="1900" dirty="0" err="1">
                <a:effectLst/>
                <a:latin typeface="Arial" panose="020B0604020202020204" pitchFamily="34" charset="0"/>
                <a:ea typeface="Times"/>
                <a:cs typeface="Arial" panose="020B0604020202020204" pitchFamily="34" charset="0"/>
              </a:rPr>
              <a:t>relationships</a:t>
            </a:r>
            <a:r>
              <a:rPr lang="fr-FR" sz="1900" dirty="0">
                <a:effectLst/>
                <a:latin typeface="Arial" panose="020B0604020202020204" pitchFamily="34" charset="0"/>
                <a:ea typeface="Times"/>
                <a:cs typeface="Arial" panose="020B0604020202020204" pitchFamily="34" charset="0"/>
              </a:rPr>
              <a:t> people have </a:t>
            </a:r>
            <a:r>
              <a:rPr lang="fr-FR" sz="1900" dirty="0" err="1">
                <a:effectLst/>
                <a:latin typeface="Arial" panose="020B0604020202020204" pitchFamily="34" charset="0"/>
                <a:ea typeface="Times"/>
                <a:cs typeface="Arial" panose="020B0604020202020204" pitchFamily="34" charset="0"/>
              </a:rPr>
              <a:t>with</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each</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other</a:t>
            </a:r>
            <a:r>
              <a:rPr lang="fr-FR" sz="1900" dirty="0">
                <a:effectLst/>
                <a:latin typeface="Arial" panose="020B0604020202020204" pitchFamily="34" charset="0"/>
                <a:ea typeface="Times"/>
                <a:cs typeface="Arial" panose="020B0604020202020204" pitchFamily="34" charset="0"/>
              </a:rPr>
              <a:t> and </a:t>
            </a:r>
            <a:r>
              <a:rPr lang="fr-FR" sz="1900" dirty="0" err="1">
                <a:effectLst/>
                <a:latin typeface="Arial" panose="020B0604020202020204" pitchFamily="34" charset="0"/>
                <a:ea typeface="Times"/>
                <a:cs typeface="Arial" panose="020B0604020202020204" pitchFamily="34" charset="0"/>
              </a:rPr>
              <a:t>with</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their</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environment</a:t>
            </a:r>
            <a:r>
              <a:rPr lang="fr-FR" sz="1900" dirty="0">
                <a:effectLst/>
                <a:latin typeface="Arial" panose="020B0604020202020204" pitchFamily="34" charset="0"/>
                <a:ea typeface="Times"/>
                <a:cs typeface="Arial" panose="020B0604020202020204" pitchFamily="34" charset="0"/>
              </a:rPr>
              <a:t>. The nature of the </a:t>
            </a:r>
            <a:r>
              <a:rPr lang="fr-FR" sz="1900" dirty="0" err="1">
                <a:effectLst/>
                <a:latin typeface="Arial" panose="020B0604020202020204" pitchFamily="34" charset="0"/>
                <a:ea typeface="Times"/>
                <a:cs typeface="Arial" panose="020B0604020202020204" pitchFamily="34" charset="0"/>
              </a:rPr>
              <a:t>relationship</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which</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defines</a:t>
            </a:r>
            <a:r>
              <a:rPr lang="fr-FR" sz="1900" dirty="0">
                <a:effectLst/>
                <a:latin typeface="Arial" panose="020B0604020202020204" pitchFamily="34" charset="0"/>
                <a:ea typeface="Times"/>
                <a:cs typeface="Arial" panose="020B0604020202020204" pitchFamily="34" charset="0"/>
              </a:rPr>
              <a:t> the cultural </a:t>
            </a:r>
            <a:r>
              <a:rPr lang="fr-FR" sz="1900" dirty="0" err="1">
                <a:effectLst/>
                <a:latin typeface="Arial" panose="020B0604020202020204" pitchFamily="34" charset="0"/>
                <a:ea typeface="Times"/>
                <a:cs typeface="Arial" panose="020B0604020202020204" pitchFamily="34" charset="0"/>
              </a:rPr>
              <a:t>spaces</a:t>
            </a:r>
            <a:r>
              <a:rPr lang="fr-FR" sz="1900" dirty="0">
                <a:effectLst/>
                <a:latin typeface="Arial" panose="020B0604020202020204" pitchFamily="34" charset="0"/>
                <a:ea typeface="Times"/>
                <a:cs typeface="Arial" panose="020B0604020202020204" pitchFamily="34" charset="0"/>
              </a:rPr>
              <a:t>,   identifies </a:t>
            </a:r>
            <a:r>
              <a:rPr lang="fr-FR" sz="1900" dirty="0" err="1">
                <a:effectLst/>
                <a:latin typeface="Arial" panose="020B0604020202020204" pitchFamily="34" charset="0"/>
                <a:ea typeface="Times"/>
                <a:cs typeface="Arial" panose="020B0604020202020204" pitchFamily="34" charset="0"/>
              </a:rPr>
              <a:t>citizens</a:t>
            </a:r>
            <a:r>
              <a:rPr lang="fr-FR" sz="1900" dirty="0">
                <a:effectLst/>
                <a:latin typeface="Arial" panose="020B0604020202020204" pitchFamily="34" charset="0"/>
                <a:ea typeface="Times"/>
                <a:cs typeface="Arial" panose="020B0604020202020204" pitchFamily="34" charset="0"/>
              </a:rPr>
              <a:t> to </a:t>
            </a:r>
            <a:r>
              <a:rPr lang="fr-FR" sz="1900" dirty="0" err="1">
                <a:effectLst/>
                <a:latin typeface="Arial" panose="020B0604020202020204" pitchFamily="34" charset="0"/>
                <a:ea typeface="Times"/>
                <a:cs typeface="Arial" panose="020B0604020202020204" pitchFamily="34" charset="0"/>
              </a:rPr>
              <a:t>their</a:t>
            </a:r>
            <a:r>
              <a:rPr lang="fr-FR" sz="1900" dirty="0">
                <a:effectLst/>
                <a:latin typeface="Arial" panose="020B0604020202020204" pitchFamily="34" charset="0"/>
                <a:ea typeface="Times"/>
                <a:cs typeface="Arial" panose="020B0604020202020204" pitchFamily="34" charset="0"/>
              </a:rPr>
              <a:t> monuments and the monuments to </a:t>
            </a:r>
            <a:r>
              <a:rPr lang="fr-FR" sz="1900" dirty="0" err="1">
                <a:effectLst/>
                <a:latin typeface="Arial" panose="020B0604020202020204" pitchFamily="34" charset="0"/>
                <a:ea typeface="Times"/>
                <a:cs typeface="Arial" panose="020B0604020202020204" pitchFamily="34" charset="0"/>
              </a:rPr>
              <a:t>their</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citizens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Thus</a:t>
            </a:r>
            <a:r>
              <a:rPr lang="fr-FR" sz="1900" dirty="0">
                <a:effectLst/>
                <a:latin typeface="Arial" panose="020B0604020202020204" pitchFamily="34" charset="0"/>
                <a:ea typeface="Times"/>
                <a:cs typeface="Arial" panose="020B0604020202020204" pitchFamily="34" charset="0"/>
              </a:rPr>
              <a:t>, a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not </a:t>
            </a:r>
            <a:r>
              <a:rPr lang="fr-FR" sz="1900" dirty="0" err="1">
                <a:effectLst/>
                <a:latin typeface="Arial" panose="020B0604020202020204" pitchFamily="34" charset="0"/>
                <a:ea typeface="Times"/>
                <a:cs typeface="Arial" panose="020B0604020202020204" pitchFamily="34" charset="0"/>
              </a:rPr>
              <a:t>only</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related</a:t>
            </a:r>
            <a:r>
              <a:rPr lang="fr-FR" sz="1900" dirty="0">
                <a:effectLst/>
                <a:latin typeface="Arial" panose="020B0604020202020204" pitchFamily="34" charset="0"/>
                <a:ea typeface="Times"/>
                <a:cs typeface="Arial" panose="020B0604020202020204" pitchFamily="34" charset="0"/>
              </a:rPr>
              <a:t> to the tangible building </a:t>
            </a:r>
            <a:r>
              <a:rPr lang="fr-FR" sz="1900" dirty="0" err="1">
                <a:effectLst/>
                <a:latin typeface="Arial" panose="020B0604020202020204" pitchFamily="34" charset="0"/>
                <a:ea typeface="Times"/>
                <a:cs typeface="Arial" panose="020B0604020202020204" pitchFamily="34" charset="0"/>
              </a:rPr>
              <a:t>itself</a:t>
            </a:r>
            <a:r>
              <a:rPr lang="fr-FR" sz="1900" dirty="0">
                <a:effectLst/>
                <a:latin typeface="Arial" panose="020B0604020202020204" pitchFamily="34" charset="0"/>
                <a:ea typeface="Times"/>
                <a:cs typeface="Arial" panose="020B0604020202020204" pitchFamily="34" charset="0"/>
              </a:rPr>
              <a:t>. It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also</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related</a:t>
            </a:r>
            <a:r>
              <a:rPr lang="fr-FR" sz="1900" dirty="0">
                <a:effectLst/>
                <a:latin typeface="Arial" panose="020B0604020202020204" pitchFamily="34" charset="0"/>
                <a:ea typeface="Times"/>
                <a:cs typeface="Arial" panose="020B0604020202020204" pitchFamily="34" charset="0"/>
              </a:rPr>
              <a:t> to the </a:t>
            </a:r>
            <a:r>
              <a:rPr lang="fr-FR" sz="1900" dirty="0" err="1">
                <a:effectLst/>
                <a:latin typeface="Arial" panose="020B0604020202020204" pitchFamily="34" charset="0"/>
                <a:ea typeface="Times"/>
                <a:cs typeface="Arial" panose="020B0604020202020204" pitchFamily="34" charset="0"/>
              </a:rPr>
              <a:t>relationships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allowing</a:t>
            </a:r>
            <a:r>
              <a:rPr lang="fr-FR" sz="1900" dirty="0">
                <a:effectLst/>
                <a:latin typeface="Arial" panose="020B0604020202020204" pitchFamily="34" charset="0"/>
                <a:ea typeface="Times"/>
                <a:cs typeface="Arial" panose="020B0604020202020204" pitchFamily="34" charset="0"/>
              </a:rPr>
              <a:t> the </a:t>
            </a:r>
            <a:r>
              <a:rPr lang="fr-FR" sz="1900" dirty="0" err="1">
                <a:effectLst/>
                <a:latin typeface="Arial" panose="020B0604020202020204" pitchFamily="34" charset="0"/>
                <a:ea typeface="Times"/>
                <a:cs typeface="Arial" panose="020B0604020202020204" pitchFamily="34" charset="0"/>
              </a:rPr>
              <a:t>human</a:t>
            </a:r>
            <a:r>
              <a:rPr lang="fr-FR" sz="1900" dirty="0">
                <a:effectLst/>
                <a:latin typeface="Arial" panose="020B0604020202020204" pitchFamily="34" charset="0"/>
                <a:ea typeface="Times"/>
                <a:cs typeface="Arial" panose="020B0604020202020204" pitchFamily="34" charset="0"/>
              </a:rPr>
              <a:t> production to </a:t>
            </a:r>
            <a:r>
              <a:rPr lang="fr-FR" sz="1900" dirty="0" err="1">
                <a:effectLst/>
                <a:latin typeface="Arial" panose="020B0604020202020204" pitchFamily="34" charset="0"/>
                <a:ea typeface="Times"/>
                <a:cs typeface="Arial" panose="020B0604020202020204" pitchFamily="34" charset="0"/>
              </a:rPr>
              <a:t>become</a:t>
            </a:r>
            <a:r>
              <a:rPr lang="fr-FR" sz="1900" dirty="0">
                <a:effectLst/>
                <a:latin typeface="Arial" panose="020B0604020202020204" pitchFamily="34" charset="0"/>
                <a:ea typeface="Times"/>
                <a:cs typeface="Arial" panose="020B0604020202020204" pitchFamily="34" charset="0"/>
              </a:rPr>
              <a:t> real and </a:t>
            </a:r>
            <a:r>
              <a:rPr lang="fr-FR" sz="1900" dirty="0" err="1">
                <a:effectLst/>
                <a:latin typeface="Arial" panose="020B0604020202020204" pitchFamily="34" charset="0"/>
                <a:ea typeface="Times"/>
                <a:cs typeface="Arial" panose="020B0604020202020204" pitchFamily="34" charset="0"/>
              </a:rPr>
              <a:t>concrete</a:t>
            </a:r>
            <a:r>
              <a:rPr lang="fr-FR" sz="1900" dirty="0">
                <a:effectLst/>
                <a:latin typeface="Arial" panose="020B0604020202020204" pitchFamily="34" charset="0"/>
                <a:ea typeface="Times"/>
                <a:cs typeface="Arial" panose="020B0604020202020204" pitchFamily="34" charset="0"/>
              </a:rPr>
              <a:t>. The </a:t>
            </a:r>
            <a:r>
              <a:rPr lang="fr-FR" sz="1900" dirty="0" err="1">
                <a:effectLst/>
                <a:latin typeface="Arial" panose="020B0604020202020204" pitchFamily="34" charset="0"/>
                <a:ea typeface="Times"/>
                <a:cs typeface="Arial" panose="020B0604020202020204" pitchFamily="34" charset="0"/>
              </a:rPr>
              <a:t>result</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also</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materialized</a:t>
            </a:r>
            <a:r>
              <a:rPr lang="fr-FR" sz="1900" dirty="0">
                <a:effectLst/>
                <a:latin typeface="Arial" panose="020B0604020202020204" pitchFamily="34" charset="0"/>
                <a:ea typeface="Times"/>
                <a:cs typeface="Arial" panose="020B0604020202020204" pitchFamily="34" charset="0"/>
              </a:rPr>
              <a:t> in </a:t>
            </a:r>
            <a:r>
              <a:rPr lang="fr-FR" sz="1900" dirty="0" err="1">
                <a:effectLst/>
                <a:latin typeface="Arial" panose="020B0604020202020204" pitchFamily="34" charset="0"/>
                <a:ea typeface="Times"/>
                <a:cs typeface="Arial" panose="020B0604020202020204" pitchFamily="34" charset="0"/>
              </a:rPr>
              <a:t>surroundings</a:t>
            </a:r>
            <a:r>
              <a:rPr lang="fr-FR" sz="1900" dirty="0">
                <a:effectLst/>
                <a:latin typeface="Arial" panose="020B0604020202020204" pitchFamily="34" charset="0"/>
                <a:ea typeface="Times"/>
                <a:cs typeface="Arial" panose="020B0604020202020204" pitchFamily="34" charset="0"/>
              </a:rPr>
              <a:t> and in   patrimonial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which</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both</a:t>
            </a:r>
            <a:r>
              <a:rPr lang="fr-FR" sz="1900" dirty="0">
                <a:effectLst/>
                <a:latin typeface="Arial" panose="020B0604020202020204" pitchFamily="34" charset="0"/>
                <a:ea typeface="Times"/>
                <a:cs typeface="Arial" panose="020B0604020202020204" pitchFamily="34" charset="0"/>
              </a:rPr>
              <a:t> memory and </a:t>
            </a:r>
            <a:r>
              <a:rPr lang="fr-FR" sz="1900" dirty="0" err="1">
                <a:effectLst/>
                <a:latin typeface="Arial" panose="020B0604020202020204" pitchFamily="34" charset="0"/>
                <a:ea typeface="Times"/>
                <a:cs typeface="Arial" panose="020B0604020202020204" pitchFamily="34" charset="0"/>
              </a:rPr>
              <a:t>identity</a:t>
            </a:r>
            <a:r>
              <a:rPr lang="fr-FR" sz="1900" dirty="0">
                <a:effectLst/>
                <a:latin typeface="Arial" panose="020B0604020202020204" pitchFamily="34" charset="0"/>
                <a:ea typeface="Times"/>
                <a:cs typeface="Arial" panose="020B0604020202020204" pitchFamily="34" charset="0"/>
              </a:rPr>
              <a:t>. Memory and </a:t>
            </a:r>
            <a:r>
              <a:rPr lang="fr-FR" sz="1900" dirty="0" err="1">
                <a:effectLst/>
                <a:latin typeface="Arial" panose="020B0604020202020204" pitchFamily="34" charset="0"/>
                <a:ea typeface="Times"/>
                <a:cs typeface="Arial" panose="020B0604020202020204" pitchFamily="34" charset="0"/>
              </a:rPr>
              <a:t>identity</a:t>
            </a:r>
            <a:r>
              <a:rPr lang="fr-FR" sz="1900" dirty="0">
                <a:effectLst/>
                <a:latin typeface="Arial" panose="020B0604020202020204" pitchFamily="34" charset="0"/>
                <a:ea typeface="Times"/>
                <a:cs typeface="Arial" panose="020B0604020202020204" pitchFamily="34" charset="0"/>
              </a:rPr>
              <a:t> are </a:t>
            </a:r>
            <a:r>
              <a:rPr lang="fr-FR" sz="1900" dirty="0" err="1">
                <a:effectLst/>
                <a:latin typeface="Arial" panose="020B0604020202020204" pitchFamily="34" charset="0"/>
                <a:ea typeface="Times"/>
                <a:cs typeface="Arial" panose="020B0604020202020204" pitchFamily="34" charset="0"/>
              </a:rPr>
              <a:t>landmarks</a:t>
            </a:r>
            <a:r>
              <a:rPr lang="fr-FR" sz="1900" dirty="0">
                <a:effectLst/>
                <a:latin typeface="Arial" panose="020B0604020202020204" pitchFamily="34" charset="0"/>
                <a:ea typeface="Times"/>
                <a:cs typeface="Arial" panose="020B0604020202020204" pitchFamily="34" charset="0"/>
              </a:rPr>
              <a:t> of the social and cultural </a:t>
            </a:r>
            <a:r>
              <a:rPr lang="fr-FR" sz="1900" dirty="0" err="1">
                <a:effectLst/>
                <a:latin typeface="Arial" panose="020B0604020202020204" pitchFamily="34" charset="0"/>
                <a:ea typeface="Times"/>
                <a:cs typeface="Arial" panose="020B0604020202020204" pitchFamily="34" charset="0"/>
              </a:rPr>
              <a:t>space</a:t>
            </a:r>
            <a:r>
              <a:rPr lang="fr-FR" sz="1900" dirty="0">
                <a:effectLst/>
                <a:latin typeface="Arial" panose="020B0604020202020204" pitchFamily="34" charset="0"/>
                <a:ea typeface="Times"/>
                <a:cs typeface="Arial" panose="020B0604020202020204" pitchFamily="34" charset="0"/>
              </a:rPr>
              <a:t> of </a:t>
            </a:r>
            <a:r>
              <a:rPr lang="fr-FR" sz="1900" dirty="0" err="1">
                <a:effectLst/>
                <a:latin typeface="Arial" panose="020B0604020202020204" pitchFamily="34" charset="0"/>
                <a:ea typeface="Times"/>
                <a:cs typeface="Arial" panose="020B0604020202020204" pitchFamily="34" charset="0"/>
              </a:rPr>
              <a:t>our</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everyday</a:t>
            </a:r>
            <a:r>
              <a:rPr lang="fr-FR" sz="1900" dirty="0">
                <a:effectLst/>
                <a:latin typeface="Arial" panose="020B0604020202020204" pitchFamily="34" charset="0"/>
                <a:ea typeface="Times"/>
                <a:cs typeface="Arial" panose="020B0604020202020204" pitchFamily="34" charset="0"/>
              </a:rPr>
              <a:t> life.  </a:t>
            </a:r>
            <a:r>
              <a:rPr lang="fr-FR" sz="1900" b="1" dirty="0">
                <a:solidFill>
                  <a:srgbClr val="800000"/>
                </a:solidFill>
                <a:effectLst/>
                <a:latin typeface="Arial" panose="020B0604020202020204" pitchFamily="34" charset="0"/>
                <a:ea typeface="Times"/>
                <a:cs typeface="Arial" panose="020B0604020202020204" pitchFamily="34" charset="0"/>
              </a:rPr>
              <a:t> </a:t>
            </a:r>
            <a:endParaRPr lang="fr-MA" sz="1900" dirty="0">
              <a:effectLst/>
              <a:latin typeface="Arial" panose="020B0604020202020204" pitchFamily="34" charset="0"/>
              <a:ea typeface="Times"/>
              <a:cs typeface="Arial" panose="020B0604020202020204" pitchFamily="34" charset="0"/>
            </a:endParaRPr>
          </a:p>
          <a:p>
            <a:pPr indent="0" algn="just">
              <a:spcAft>
                <a:spcPts val="0"/>
              </a:spcAft>
              <a:buNone/>
            </a:pPr>
            <a:r>
              <a:rPr lang="fr-FR" sz="1900" dirty="0">
                <a:effectLst/>
                <a:latin typeface="Arial" panose="020B0604020202020204" pitchFamily="34" charset="0"/>
                <a:ea typeface="Times"/>
                <a:cs typeface="Arial" panose="020B0604020202020204" pitchFamily="34" charset="0"/>
              </a:rPr>
              <a:t>The second </a:t>
            </a:r>
            <a:r>
              <a:rPr lang="fr-FR" sz="1900" dirty="0" err="1">
                <a:effectLst/>
                <a:latin typeface="Arial" panose="020B0604020202020204" pitchFamily="34" charset="0"/>
                <a:ea typeface="Times"/>
                <a:cs typeface="Arial" panose="020B0604020202020204" pitchFamily="34" charset="0"/>
              </a:rPr>
              <a:t>remark</a:t>
            </a:r>
            <a:r>
              <a:rPr lang="fr-FR" sz="1900" dirty="0">
                <a:effectLst/>
                <a:latin typeface="Arial" panose="020B0604020202020204" pitchFamily="34" charset="0"/>
                <a:ea typeface="Times"/>
                <a:cs typeface="Arial" panose="020B0604020202020204" pitchFamily="34" charset="0"/>
              </a:rPr>
              <a:t> flows </a:t>
            </a:r>
            <a:r>
              <a:rPr lang="fr-FR" sz="1900" dirty="0" err="1">
                <a:effectLst/>
                <a:latin typeface="Arial" panose="020B0604020202020204" pitchFamily="34" charset="0"/>
                <a:ea typeface="Times"/>
                <a:cs typeface="Arial" panose="020B0604020202020204" pitchFamily="34" charset="0"/>
              </a:rPr>
              <a:t>from</a:t>
            </a:r>
            <a:r>
              <a:rPr lang="fr-FR" sz="1900" dirty="0">
                <a:effectLst/>
                <a:latin typeface="Arial" panose="020B0604020202020204" pitchFamily="34" charset="0"/>
                <a:ea typeface="Times"/>
                <a:cs typeface="Arial" panose="020B0604020202020204" pitchFamily="34" charset="0"/>
              </a:rPr>
              <a:t> the first. If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the </a:t>
            </a:r>
            <a:r>
              <a:rPr lang="fr-FR" sz="1900" dirty="0" err="1">
                <a:effectLst/>
                <a:latin typeface="Arial" panose="020B0604020202020204" pitchFamily="34" charset="0"/>
                <a:ea typeface="Times"/>
                <a:cs typeface="Arial" panose="020B0604020202020204" pitchFamily="34" charset="0"/>
              </a:rPr>
              <a:t>result</a:t>
            </a:r>
            <a:r>
              <a:rPr lang="fr-FR" sz="1900" dirty="0">
                <a:effectLst/>
                <a:latin typeface="Arial" panose="020B0604020202020204" pitchFamily="34" charset="0"/>
                <a:ea typeface="Times"/>
                <a:cs typeface="Arial" panose="020B0604020202020204" pitchFamily="34" charset="0"/>
              </a:rPr>
              <a:t> of </a:t>
            </a:r>
            <a:r>
              <a:rPr lang="fr-FR" sz="1900" dirty="0" err="1">
                <a:effectLst/>
                <a:latin typeface="Arial" panose="020B0604020202020204" pitchFamily="34" charset="0"/>
                <a:ea typeface="Times"/>
                <a:cs typeface="Arial" panose="020B0604020202020204" pitchFamily="34" charset="0"/>
              </a:rPr>
              <a:t>differentiated</a:t>
            </a:r>
            <a:r>
              <a:rPr lang="fr-FR" sz="1900" dirty="0">
                <a:effectLst/>
                <a:latin typeface="Arial" panose="020B0604020202020204" pitchFamily="34" charset="0"/>
                <a:ea typeface="Times"/>
                <a:cs typeface="Arial" panose="020B0604020202020204" pitchFamily="34" charset="0"/>
              </a:rPr>
              <a:t> social, cultural, </a:t>
            </a:r>
            <a:r>
              <a:rPr lang="fr-FR" sz="1900" dirty="0" err="1">
                <a:effectLst/>
                <a:latin typeface="Arial" panose="020B0604020202020204" pitchFamily="34" charset="0"/>
                <a:ea typeface="Times"/>
                <a:cs typeface="Arial" panose="020B0604020202020204" pitchFamily="34" charset="0"/>
              </a:rPr>
              <a:t>historic</a:t>
            </a:r>
            <a:r>
              <a:rPr lang="fr-FR" sz="1900" dirty="0">
                <a:effectLst/>
                <a:latin typeface="Arial" panose="020B0604020202020204" pitchFamily="34" charset="0"/>
                <a:ea typeface="Times"/>
                <a:cs typeface="Arial" panose="020B0604020202020204" pitchFamily="34" charset="0"/>
              </a:rPr>
              <a:t> and </a:t>
            </a:r>
            <a:r>
              <a:rPr lang="fr-FR" sz="1900" dirty="0" err="1">
                <a:effectLst/>
                <a:latin typeface="Arial" panose="020B0604020202020204" pitchFamily="34" charset="0"/>
                <a:ea typeface="Times"/>
                <a:cs typeface="Arial" panose="020B0604020202020204" pitchFamily="34" charset="0"/>
              </a:rPr>
              <a:t>environmental</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relationships</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it</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does</a:t>
            </a:r>
            <a:r>
              <a:rPr lang="fr-FR" sz="1900" dirty="0">
                <a:effectLst/>
                <a:latin typeface="Arial" panose="020B0604020202020204" pitchFamily="34" charset="0"/>
                <a:ea typeface="Times"/>
                <a:cs typeface="Arial" panose="020B0604020202020204" pitchFamily="34" charset="0"/>
              </a:rPr>
              <a:t> not flow </a:t>
            </a:r>
            <a:r>
              <a:rPr lang="fr-FR" sz="1900" dirty="0" err="1">
                <a:effectLst/>
                <a:latin typeface="Arial" panose="020B0604020202020204" pitchFamily="34" charset="0"/>
                <a:ea typeface="Times"/>
                <a:cs typeface="Arial" panose="020B0604020202020204" pitchFamily="34" charset="0"/>
              </a:rPr>
              <a:t>from</a:t>
            </a:r>
            <a:r>
              <a:rPr lang="fr-FR" sz="1900" dirty="0">
                <a:effectLst/>
                <a:latin typeface="Arial" panose="020B0604020202020204" pitchFamily="34" charset="0"/>
                <a:ea typeface="Times"/>
                <a:cs typeface="Arial" panose="020B0604020202020204" pitchFamily="34" charset="0"/>
              </a:rPr>
              <a:t> a single source but </a:t>
            </a:r>
            <a:r>
              <a:rPr lang="fr-FR" sz="1900" dirty="0" err="1">
                <a:effectLst/>
                <a:latin typeface="Arial" panose="020B0604020202020204" pitchFamily="34" charset="0"/>
                <a:ea typeface="Times"/>
                <a:cs typeface="Arial" panose="020B0604020202020204" pitchFamily="34" charset="0"/>
              </a:rPr>
              <a:t>rather</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from</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several</a:t>
            </a:r>
            <a:r>
              <a:rPr lang="fr-FR" sz="1900" dirty="0">
                <a:effectLst/>
                <a:latin typeface="Arial" panose="020B0604020202020204" pitchFamily="34" charset="0"/>
                <a:ea typeface="Times"/>
                <a:cs typeface="Arial" panose="020B0604020202020204" pitchFamily="34" charset="0"/>
              </a:rPr>
              <a:t> sources. That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to </a:t>
            </a:r>
            <a:r>
              <a:rPr lang="fr-FR" sz="1900" dirty="0" err="1">
                <a:effectLst/>
                <a:latin typeface="Arial" panose="020B0604020202020204" pitchFamily="34" charset="0"/>
                <a:ea typeface="Times"/>
                <a:cs typeface="Arial" panose="020B0604020202020204" pitchFamily="34" charset="0"/>
              </a:rPr>
              <a:t>say</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it</a:t>
            </a:r>
            <a:r>
              <a:rPr lang="fr-FR" sz="1900" dirty="0">
                <a:effectLst/>
                <a:latin typeface="Arial" panose="020B0604020202020204" pitchFamily="34" charset="0"/>
                <a:ea typeface="Times"/>
                <a:cs typeface="Arial" panose="020B0604020202020204" pitchFamily="34" charset="0"/>
              </a:rPr>
              <a:t> flows </a:t>
            </a:r>
            <a:r>
              <a:rPr lang="fr-FR" sz="1900" dirty="0" err="1">
                <a:effectLst/>
                <a:latin typeface="Arial" panose="020B0604020202020204" pitchFamily="34" charset="0"/>
                <a:ea typeface="Times"/>
                <a:cs typeface="Arial" panose="020B0604020202020204" pitchFamily="34" charset="0"/>
              </a:rPr>
              <a:t>from</a:t>
            </a:r>
            <a:r>
              <a:rPr lang="fr-FR" sz="1900" dirty="0">
                <a:effectLst/>
                <a:latin typeface="Arial" panose="020B0604020202020204" pitchFamily="34" charset="0"/>
                <a:ea typeface="Times"/>
                <a:cs typeface="Arial" panose="020B0604020202020204" pitchFamily="34" charset="0"/>
              </a:rPr>
              <a:t> a multitude of exchanges. </a:t>
            </a:r>
            <a:r>
              <a:rPr lang="fr-FR" sz="1900" dirty="0" err="1">
                <a:effectLst/>
                <a:latin typeface="Arial" panose="020B0604020202020204" pitchFamily="34" charset="0"/>
                <a:ea typeface="Times"/>
                <a:cs typeface="Arial" panose="020B0604020202020204" pitchFamily="34" charset="0"/>
              </a:rPr>
              <a:t>Thus</a:t>
            </a:r>
            <a:r>
              <a:rPr lang="fr-FR" sz="1900" dirty="0">
                <a:effectLst/>
                <a:latin typeface="Arial" panose="020B0604020202020204" pitchFamily="34" charset="0"/>
                <a:ea typeface="Times"/>
                <a:cs typeface="Arial" panose="020B0604020202020204" pitchFamily="34" charset="0"/>
              </a:rPr>
              <a:t>, in the long </a:t>
            </a:r>
            <a:r>
              <a:rPr lang="fr-FR" sz="1900" dirty="0" err="1">
                <a:effectLst/>
                <a:latin typeface="Arial" panose="020B0604020202020204" pitchFamily="34" charset="0"/>
                <a:ea typeface="Times"/>
                <a:cs typeface="Arial" panose="020B0604020202020204" pitchFamily="34" charset="0"/>
              </a:rPr>
              <a:t>term</a:t>
            </a:r>
            <a:r>
              <a:rPr lang="fr-FR" sz="1900" dirty="0">
                <a:effectLst/>
                <a:latin typeface="Arial" panose="020B0604020202020204" pitchFamily="34" charset="0"/>
                <a:ea typeface="Times"/>
                <a:cs typeface="Arial" panose="020B0604020202020204" pitchFamily="34" charset="0"/>
              </a:rPr>
              <a:t>, cultural </a:t>
            </a:r>
            <a:r>
              <a:rPr lang="fr-FR" sz="1900" dirty="0" err="1">
                <a:effectLst/>
                <a:latin typeface="Arial" panose="020B0604020202020204" pitchFamily="34" charset="0"/>
                <a:ea typeface="Times"/>
                <a:cs typeface="Arial" panose="020B0604020202020204" pitchFamily="34" charset="0"/>
              </a:rPr>
              <a:t>heritage</a:t>
            </a:r>
            <a:r>
              <a:rPr lang="fr-FR" sz="1900" dirty="0">
                <a:effectLst/>
                <a:latin typeface="Arial" panose="020B0604020202020204" pitchFamily="34" charset="0"/>
                <a:ea typeface="Times"/>
                <a:cs typeface="Arial" panose="020B0604020202020204" pitchFamily="34" charset="0"/>
              </a:rPr>
              <a:t> </a:t>
            </a:r>
            <a:r>
              <a:rPr lang="fr-FR" sz="1900" dirty="0" err="1">
                <a:effectLst/>
                <a:latin typeface="Arial" panose="020B0604020202020204" pitchFamily="34" charset="0"/>
                <a:ea typeface="Times"/>
                <a:cs typeface="Arial" panose="020B0604020202020204" pitchFamily="34" charset="0"/>
              </a:rPr>
              <a:t>is</a:t>
            </a:r>
            <a:r>
              <a:rPr lang="fr-FR" sz="1900" dirty="0">
                <a:effectLst/>
                <a:latin typeface="Arial" panose="020B0604020202020204" pitchFamily="34" charset="0"/>
                <a:ea typeface="Times"/>
                <a:cs typeface="Arial" panose="020B0604020202020204" pitchFamily="34" charset="0"/>
              </a:rPr>
              <a:t> the </a:t>
            </a:r>
            <a:r>
              <a:rPr lang="fr-FR" sz="1900" dirty="0" err="1">
                <a:effectLst/>
                <a:latin typeface="Arial" panose="020B0604020202020204" pitchFamily="34" charset="0"/>
                <a:ea typeface="Times"/>
                <a:cs typeface="Arial" panose="020B0604020202020204" pitchFamily="34" charset="0"/>
              </a:rPr>
              <a:t>result</a:t>
            </a:r>
            <a:r>
              <a:rPr lang="fr-FR" sz="1900" dirty="0">
                <a:effectLst/>
                <a:latin typeface="Arial" panose="020B0604020202020204" pitchFamily="34" charset="0"/>
                <a:ea typeface="Times"/>
                <a:cs typeface="Arial" panose="020B0604020202020204" pitchFamily="34" charset="0"/>
              </a:rPr>
              <a:t> of multiple </a:t>
            </a:r>
            <a:r>
              <a:rPr lang="fr-FR" sz="1900" dirty="0" err="1">
                <a:effectLst/>
                <a:latin typeface="Arial" panose="020B0604020202020204" pitchFamily="34" charset="0"/>
                <a:ea typeface="Times"/>
                <a:cs typeface="Arial" panose="020B0604020202020204" pitchFamily="34" charset="0"/>
              </a:rPr>
              <a:t>determinisms</a:t>
            </a:r>
            <a:r>
              <a:rPr lang="fr-FR" sz="1900" dirty="0">
                <a:effectLst/>
                <a:latin typeface="Arial" panose="020B0604020202020204" pitchFamily="34" charset="0"/>
                <a:ea typeface="Times"/>
                <a:cs typeface="Arial" panose="020B0604020202020204" pitchFamily="34" charset="0"/>
              </a:rPr>
              <a:t>, the fruit of cross </a:t>
            </a:r>
            <a:r>
              <a:rPr lang="fr-FR" sz="1900" dirty="0" err="1">
                <a:effectLst/>
                <a:latin typeface="Arial" panose="020B0604020202020204" pitchFamily="34" charset="0"/>
                <a:ea typeface="Times"/>
                <a:cs typeface="Arial" panose="020B0604020202020204" pitchFamily="34" charset="0"/>
              </a:rPr>
              <a:t>fertilization</a:t>
            </a:r>
            <a:r>
              <a:rPr lang="fr-FR" sz="1900" dirty="0">
                <a:effectLst/>
                <a:latin typeface="Arial" panose="020B0604020202020204" pitchFamily="34" charset="0"/>
                <a:ea typeface="Times"/>
                <a:cs typeface="Arial" panose="020B0604020202020204" pitchFamily="34" charset="0"/>
              </a:rPr>
              <a:t>.</a:t>
            </a:r>
            <a:endParaRPr lang="fr-MA" sz="1900" dirty="0">
              <a:effectLst/>
              <a:latin typeface="Arial" panose="020B0604020202020204" pitchFamily="34" charset="0"/>
              <a:ea typeface="Times"/>
              <a:cs typeface="Arial" panose="020B0604020202020204" pitchFamily="34" charset="0"/>
            </a:endParaRPr>
          </a:p>
          <a:p>
            <a:endParaRPr lang="fr-FR" dirty="0"/>
          </a:p>
        </p:txBody>
      </p:sp>
    </p:spTree>
    <p:extLst>
      <p:ext uri="{BB962C8B-B14F-4D97-AF65-F5344CB8AC3E}">
        <p14:creationId xmlns:p14="http://schemas.microsoft.com/office/powerpoint/2010/main" val="287609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2946"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29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2948"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2949"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2950"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2951"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AERIAN VIEWS</a:t>
            </a:r>
          </a:p>
        </p:txBody>
      </p:sp>
      <p:pic>
        <p:nvPicPr>
          <p:cNvPr id="829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003" y="1553766"/>
            <a:ext cx="6441653" cy="46054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6923180"/>
      </p:ext>
    </p:extLst>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3970"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39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3972"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3973"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3974"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3975"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AERIAN VIEWS</a:t>
            </a:r>
          </a:p>
        </p:txBody>
      </p:sp>
      <p:pic>
        <p:nvPicPr>
          <p:cNvPr id="839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1444" y="1607344"/>
            <a:ext cx="6364635" cy="4425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671370"/>
      </p:ext>
    </p:extLst>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 y="0"/>
            <a:ext cx="915293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4994" name="Text Box 2"/>
          <p:cNvSpPr txBox="1">
            <a:spLocks noChangeArrowheads="1"/>
          </p:cNvSpPr>
          <p:nvPr/>
        </p:nvSpPr>
        <p:spPr bwMode="auto">
          <a:xfrm>
            <a:off x="1732360" y="6469559"/>
            <a:ext cx="7420570" cy="461665"/>
          </a:xfrm>
          <a:prstGeom prst="rect">
            <a:avLst/>
          </a:prstGeom>
          <a:noFill/>
          <a:ln>
            <a:noFill/>
          </a:ln>
          <a:effectLst/>
          <a:extLst>
            <a:ext uri="{909E8E84-426E-40dd-AFC4-6F175D3DCCD1}">
              <a14:hiddenFill xmlns="" xmlns:a14="http://schemas.microsoft.com/office/drawing/2010/main">
                <a:solidFill>
                  <a:schemeClr val="accent1">
                    <a:alpha val="75000"/>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FDFFFC"/>
                </a:solidFill>
                <a:latin typeface="Trebuchet MS" charset="0"/>
              </a:rPr>
              <a:t>INTERNATIONAL CONFERENCE - NARA - JAPAN - OCTOBER 2004</a:t>
            </a:r>
            <a:r>
              <a:rPr lang="en-US" sz="3000">
                <a:solidFill>
                  <a:srgbClr val="FDFFFC"/>
                </a:solidFill>
                <a:latin typeface="Trebuchet MS" charset="0"/>
              </a:rPr>
              <a:t> </a:t>
            </a:r>
          </a:p>
        </p:txBody>
      </p:sp>
      <p:pic>
        <p:nvPicPr>
          <p:cNvPr id="849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 y="0"/>
            <a:ext cx="174128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4996" name="Text Box 4"/>
          <p:cNvSpPr txBox="1">
            <a:spLocks noChangeArrowheads="1"/>
          </p:cNvSpPr>
          <p:nvPr/>
        </p:nvSpPr>
        <p:spPr bwMode="auto">
          <a:xfrm>
            <a:off x="1732360" y="58043"/>
            <a:ext cx="7420570"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300">
                <a:solidFill>
                  <a:srgbClr val="000000"/>
                </a:solidFill>
                <a:latin typeface="Trebuchet MS" charset="0"/>
              </a:rPr>
              <a:t>WORLD HERITAGE IN MOROCCO</a:t>
            </a:r>
          </a:p>
        </p:txBody>
      </p:sp>
      <p:sp>
        <p:nvSpPr>
          <p:cNvPr id="84997" name="Text Box 5"/>
          <p:cNvSpPr txBox="1">
            <a:spLocks noChangeArrowheads="1"/>
          </p:cNvSpPr>
          <p:nvPr/>
        </p:nvSpPr>
        <p:spPr bwMode="auto">
          <a:xfrm>
            <a:off x="1732360" y="272356"/>
            <a:ext cx="7420570" cy="171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100">
                <a:solidFill>
                  <a:srgbClr val="000000"/>
                </a:solidFill>
                <a:latin typeface="Trebuchet MS" charset="0"/>
              </a:rPr>
              <a:t>FOR PRESERVATION AND PROMOTION OF AN INTANGIBLE CULTURAL HERITAGE OF HUMANITY :</a:t>
            </a:r>
          </a:p>
        </p:txBody>
      </p:sp>
      <p:sp>
        <p:nvSpPr>
          <p:cNvPr id="84998" name="Text Box 6"/>
          <p:cNvSpPr txBox="1">
            <a:spLocks noChangeArrowheads="1"/>
          </p:cNvSpPr>
          <p:nvPr/>
        </p:nvSpPr>
        <p:spPr bwMode="auto">
          <a:xfrm>
            <a:off x="1732360" y="584895"/>
            <a:ext cx="742057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1700" b="1">
                <a:solidFill>
                  <a:srgbClr val="000000"/>
                </a:solidFill>
                <a:latin typeface="Trebuchet MS" charset="0"/>
              </a:rPr>
              <a:t>THE SPACE OF JAMAA EL-FNA SQUARE IN MARRAKECH</a:t>
            </a:r>
          </a:p>
        </p:txBody>
      </p:sp>
      <p:sp>
        <p:nvSpPr>
          <p:cNvPr id="84999" name="Text Box 7"/>
          <p:cNvSpPr txBox="1">
            <a:spLocks noChangeArrowheads="1"/>
          </p:cNvSpPr>
          <p:nvPr/>
        </p:nvSpPr>
        <p:spPr bwMode="auto">
          <a:xfrm>
            <a:off x="1732360" y="915293"/>
            <a:ext cx="7420570" cy="31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tabLst>
                <a:tab pos="1066800" algn="l"/>
              </a:tabLst>
              <a:defRPr sz="1200">
                <a:solidFill>
                  <a:schemeClr val="tx1"/>
                </a:solidFill>
                <a:latin typeface="Gill Sans" charset="0"/>
                <a:ea typeface="ＭＳ Ｐゴシック" charset="0"/>
              </a:defRPr>
            </a:lvl1pPr>
            <a:lvl2pPr algn="l">
              <a:tabLst>
                <a:tab pos="1066800" algn="l"/>
              </a:tabLst>
              <a:defRPr sz="1200">
                <a:solidFill>
                  <a:schemeClr val="tx1"/>
                </a:solidFill>
                <a:latin typeface="Gill Sans" charset="0"/>
                <a:ea typeface="ＭＳ Ｐゴシック" charset="0"/>
              </a:defRPr>
            </a:lvl2pPr>
            <a:lvl3pPr algn="l">
              <a:tabLst>
                <a:tab pos="1066800" algn="l"/>
              </a:tabLst>
              <a:defRPr sz="1200">
                <a:solidFill>
                  <a:schemeClr val="tx1"/>
                </a:solidFill>
                <a:latin typeface="Gill Sans" charset="0"/>
                <a:ea typeface="ＭＳ Ｐゴシック" charset="0"/>
              </a:defRPr>
            </a:lvl3pPr>
            <a:lvl4pPr algn="l">
              <a:tabLst>
                <a:tab pos="1066800" algn="l"/>
              </a:tabLst>
              <a:defRPr sz="1200">
                <a:solidFill>
                  <a:schemeClr val="tx1"/>
                </a:solidFill>
                <a:latin typeface="Gill Sans" charset="0"/>
                <a:ea typeface="ＭＳ Ｐゴシック" charset="0"/>
              </a:defRPr>
            </a:lvl4pPr>
            <a:lvl5pPr algn="l">
              <a:tabLst>
                <a:tab pos="1066800" algn="l"/>
              </a:tabLst>
              <a:defRPr sz="1200">
                <a:solidFill>
                  <a:schemeClr val="tx1"/>
                </a:solidFill>
                <a:latin typeface="Gill Sans" charset="0"/>
                <a:ea typeface="ＭＳ Ｐゴシック" charset="0"/>
              </a:defRPr>
            </a:lvl5pPr>
            <a:lvl6pPr fontAlgn="base">
              <a:spcBef>
                <a:spcPct val="0"/>
              </a:spcBef>
              <a:spcAft>
                <a:spcPct val="0"/>
              </a:spcAft>
              <a:tabLst>
                <a:tab pos="1066800" algn="l"/>
              </a:tabLst>
              <a:defRPr sz="1200">
                <a:solidFill>
                  <a:schemeClr val="tx1"/>
                </a:solidFill>
                <a:latin typeface="Gill Sans" charset="0"/>
                <a:ea typeface="ＭＳ Ｐゴシック" charset="0"/>
              </a:defRPr>
            </a:lvl6pPr>
            <a:lvl7pPr fontAlgn="base">
              <a:spcBef>
                <a:spcPct val="0"/>
              </a:spcBef>
              <a:spcAft>
                <a:spcPct val="0"/>
              </a:spcAft>
              <a:tabLst>
                <a:tab pos="1066800" algn="l"/>
              </a:tabLst>
              <a:defRPr sz="1200">
                <a:solidFill>
                  <a:schemeClr val="tx1"/>
                </a:solidFill>
                <a:latin typeface="Gill Sans" charset="0"/>
                <a:ea typeface="ＭＳ Ｐゴシック" charset="0"/>
              </a:defRPr>
            </a:lvl7pPr>
            <a:lvl8pPr fontAlgn="base">
              <a:spcBef>
                <a:spcPct val="0"/>
              </a:spcBef>
              <a:spcAft>
                <a:spcPct val="0"/>
              </a:spcAft>
              <a:tabLst>
                <a:tab pos="1066800" algn="l"/>
              </a:tabLst>
              <a:defRPr sz="1200">
                <a:solidFill>
                  <a:schemeClr val="tx1"/>
                </a:solidFill>
                <a:latin typeface="Gill Sans" charset="0"/>
                <a:ea typeface="ＭＳ Ｐゴシック" charset="0"/>
              </a:defRPr>
            </a:lvl8pPr>
            <a:lvl9pPr fontAlgn="base">
              <a:spcBef>
                <a:spcPct val="0"/>
              </a:spcBef>
              <a:spcAft>
                <a:spcPct val="0"/>
              </a:spcAft>
              <a:tabLst>
                <a:tab pos="1066800" algn="l"/>
              </a:tabLst>
              <a:defRPr sz="1200">
                <a:solidFill>
                  <a:schemeClr val="tx1"/>
                </a:solidFill>
                <a:latin typeface="Gill Sans" charset="0"/>
                <a:ea typeface="ＭＳ Ｐゴシック" charset="0"/>
              </a:defRPr>
            </a:lvl9pPr>
          </a:lstStyle>
          <a:p>
            <a:pPr algn="ctr">
              <a:defRPr/>
            </a:pPr>
            <a:r>
              <a:rPr lang="en-US" sz="2000" b="1">
                <a:solidFill>
                  <a:srgbClr val="A11C19"/>
                </a:solidFill>
                <a:latin typeface="Trebuchet MS" charset="0"/>
              </a:rPr>
              <a:t>AERIAN VIEWS</a:t>
            </a:r>
          </a:p>
        </p:txBody>
      </p:sp>
      <p:pic>
        <p:nvPicPr>
          <p:cNvPr id="850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649" y="1455540"/>
            <a:ext cx="6234038" cy="46825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9970532"/>
      </p:ext>
    </p:extLst>
  </p:cSld>
  <p:clrMapOvr>
    <a:masterClrMapping/>
  </p:clrMapOvr>
  <p:transition spd="med">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DCE11-154A-C155-231F-FED151D2336F}"/>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7E84D6B2-068B-4A72-3D02-74FE1A495C6A}"/>
              </a:ext>
            </a:extLst>
          </p:cNvPr>
          <p:cNvSpPr>
            <a:spLocks noGrp="1"/>
          </p:cNvSpPr>
          <p:nvPr>
            <p:ph idx="1"/>
          </p:nvPr>
        </p:nvSpPr>
        <p:spPr/>
        <p:txBody>
          <a:bodyPr>
            <a:normAutofit fontScale="25000" lnSpcReduction="20000"/>
          </a:bodyPr>
          <a:lstStyle/>
          <a:p>
            <a:pPr algn="just">
              <a:spcAft>
                <a:spcPts val="0"/>
              </a:spcAft>
            </a:pPr>
            <a:endParaRPr lang="fr-FR" sz="1800" b="1" dirty="0">
              <a:solidFill>
                <a:srgbClr val="800080"/>
              </a:solidFill>
              <a:effectLst/>
              <a:latin typeface="Arial" panose="020B0604020202020204" pitchFamily="34" charset="0"/>
              <a:ea typeface="Times"/>
              <a:cs typeface="Times New Roman" panose="02020603050405020304" pitchFamily="18" charset="0"/>
            </a:endParaRPr>
          </a:p>
          <a:p>
            <a:pPr algn="just">
              <a:spcAft>
                <a:spcPts val="0"/>
              </a:spcAft>
            </a:pPr>
            <a:endParaRPr lang="fr-FR" sz="1800" b="1" dirty="0">
              <a:solidFill>
                <a:srgbClr val="800080"/>
              </a:solidFill>
              <a:latin typeface="Arial" panose="020B0604020202020204" pitchFamily="34" charset="0"/>
              <a:ea typeface="Times"/>
              <a:cs typeface="Times New Roman" panose="02020603050405020304" pitchFamily="18" charset="0"/>
            </a:endParaRPr>
          </a:p>
          <a:p>
            <a:pPr algn="just">
              <a:spcAft>
                <a:spcPts val="0"/>
              </a:spcAft>
            </a:pPr>
            <a:endParaRPr lang="fr-FR" sz="1800" b="1" dirty="0">
              <a:solidFill>
                <a:srgbClr val="800080"/>
              </a:solidFill>
              <a:effectLst/>
              <a:latin typeface="Arial" panose="020B0604020202020204" pitchFamily="34" charset="0"/>
              <a:ea typeface="Times"/>
              <a:cs typeface="Times New Roman" panose="02020603050405020304" pitchFamily="18" charset="0"/>
            </a:endParaRPr>
          </a:p>
          <a:p>
            <a:pPr marL="0" indent="0" algn="just">
              <a:spcAft>
                <a:spcPts val="0"/>
              </a:spcAft>
              <a:buNone/>
            </a:pPr>
            <a:r>
              <a:rPr lang="fr-FR" sz="3600" b="1" dirty="0">
                <a:solidFill>
                  <a:srgbClr val="800080"/>
                </a:solidFill>
                <a:effectLst/>
                <a:latin typeface="Arial" panose="020B0604020202020204" pitchFamily="34" charset="0"/>
                <a:ea typeface="Times"/>
                <a:cs typeface="Times New Roman" panose="02020603050405020304" pitchFamily="18" charset="0"/>
              </a:rPr>
              <a:t>          2./ RESTITUTION</a:t>
            </a:r>
            <a:endParaRPr lang="fr-MA" sz="3600" dirty="0">
              <a:effectLst/>
              <a:latin typeface="Times"/>
              <a:ea typeface="Times"/>
              <a:cs typeface="Times New Roman" panose="02020603050405020304" pitchFamily="18" charset="0"/>
            </a:endParaRPr>
          </a:p>
          <a:p>
            <a:pPr algn="just">
              <a:spcAft>
                <a:spcPts val="0"/>
              </a:spcAft>
            </a:pPr>
            <a:r>
              <a:rPr lang="fr-FR" sz="1800" dirty="0">
                <a:effectLst/>
                <a:latin typeface="Arial" panose="020B0604020202020204" pitchFamily="34" charset="0"/>
                <a:ea typeface="Times"/>
                <a:cs typeface="Times New Roman" panose="02020603050405020304" pitchFamily="18" charset="0"/>
              </a:rPr>
              <a:t> </a:t>
            </a:r>
            <a:endParaRPr lang="fr-MA" sz="1800" dirty="0">
              <a:effectLst/>
              <a:latin typeface="Times"/>
              <a:ea typeface="Times"/>
              <a:cs typeface="Times New Roman" panose="02020603050405020304" pitchFamily="18" charset="0"/>
            </a:endParaRPr>
          </a:p>
          <a:p>
            <a:pPr indent="0" algn="just">
              <a:lnSpc>
                <a:spcPct val="120000"/>
              </a:lnSpc>
              <a:buNone/>
            </a:pPr>
            <a:r>
              <a:rPr lang="fr-FR" sz="4000">
                <a:effectLst/>
                <a:latin typeface="Arial" panose="020B0604020202020204" pitchFamily="34" charset="0"/>
                <a:ea typeface="Times"/>
                <a:cs typeface="Arial" panose="020B0604020202020204" pitchFamily="34" charset="0"/>
              </a:rPr>
              <a:t>             As </a:t>
            </a:r>
            <a:r>
              <a:rPr lang="fr-FR" sz="4000" dirty="0" err="1">
                <a:effectLst/>
                <a:latin typeface="Arial" panose="020B0604020202020204" pitchFamily="34" charset="0"/>
                <a:ea typeface="Times"/>
                <a:cs typeface="Arial" panose="020B0604020202020204" pitchFamily="34" charset="0"/>
              </a:rPr>
              <a:t>you</a:t>
            </a:r>
            <a:r>
              <a:rPr lang="fr-FR" sz="4000" dirty="0">
                <a:effectLst/>
                <a:latin typeface="Arial" panose="020B0604020202020204" pitchFamily="34" charset="0"/>
                <a:ea typeface="Times"/>
                <a:cs typeface="Arial" panose="020B0604020202020204" pitchFamily="34" charset="0"/>
              </a:rPr>
              <a:t> know, Morocco, </a:t>
            </a:r>
            <a:r>
              <a:rPr lang="fr-FR" sz="4000" dirty="0" err="1">
                <a:effectLst/>
                <a:latin typeface="Arial" panose="020B0604020202020204" pitchFamily="34" charset="0"/>
                <a:ea typeface="Times"/>
                <a:cs typeface="Arial" panose="020B0604020202020204" pitchFamily="34" charset="0"/>
              </a:rPr>
              <a:t>is</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juncture</a:t>
            </a:r>
            <a:r>
              <a:rPr lang="fr-FR" sz="4000" dirty="0">
                <a:effectLst/>
                <a:latin typeface="Arial" panose="020B0604020202020204" pitchFamily="34" charset="0"/>
                <a:ea typeface="Times"/>
                <a:cs typeface="Arial" panose="020B0604020202020204" pitchFamily="34" charset="0"/>
              </a:rPr>
              <a:t> point of </a:t>
            </a:r>
            <a:r>
              <a:rPr lang="fr-FR" sz="4000" dirty="0" err="1">
                <a:effectLst/>
                <a:latin typeface="Arial" panose="020B0604020202020204" pitchFamily="34" charset="0"/>
                <a:ea typeface="Times"/>
                <a:cs typeface="Arial" panose="020B0604020202020204" pitchFamily="34" charset="0"/>
              </a:rPr>
              <a:t>two</a:t>
            </a:r>
            <a:r>
              <a:rPr lang="fr-FR" sz="4000" dirty="0">
                <a:effectLst/>
                <a:latin typeface="Arial" panose="020B0604020202020204" pitchFamily="34" charset="0"/>
                <a:ea typeface="Times"/>
                <a:cs typeface="Arial" panose="020B0604020202020204" pitchFamily="34" charset="0"/>
              </a:rPr>
              <a:t> continents and </a:t>
            </a:r>
            <a:r>
              <a:rPr lang="fr-FR" sz="4000" dirty="0" err="1">
                <a:effectLst/>
                <a:latin typeface="Arial" panose="020B0604020202020204" pitchFamily="34" charset="0"/>
                <a:ea typeface="Times"/>
                <a:cs typeface="Arial" panose="020B0604020202020204" pitchFamily="34" charset="0"/>
              </a:rPr>
              <a:t>two</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seas</a:t>
            </a:r>
            <a:r>
              <a:rPr lang="fr-FR" sz="4000" dirty="0">
                <a:effectLst/>
                <a:latin typeface="Arial" panose="020B0604020202020204" pitchFamily="34" charset="0"/>
                <a:ea typeface="Times"/>
                <a:cs typeface="Arial" panose="020B0604020202020204" pitchFamily="34" charset="0"/>
              </a:rPr>
              <a:t> and </a:t>
            </a:r>
            <a:r>
              <a:rPr lang="fr-FR" sz="4000" dirty="0" err="1">
                <a:effectLst/>
                <a:latin typeface="Arial" panose="020B0604020202020204" pitchFamily="34" charset="0"/>
                <a:ea typeface="Times"/>
                <a:cs typeface="Arial" panose="020B0604020202020204" pitchFamily="34" charset="0"/>
              </a:rPr>
              <a:t>borders</a:t>
            </a:r>
            <a:r>
              <a:rPr lang="fr-FR" sz="4000" dirty="0">
                <a:effectLst/>
                <a:latin typeface="Arial" panose="020B0604020202020204" pitchFamily="34" charset="0"/>
                <a:ea typeface="Times"/>
                <a:cs typeface="Arial" panose="020B0604020202020204" pitchFamily="34" charset="0"/>
              </a:rPr>
              <a:t> on the Sahara.  Along </a:t>
            </a:r>
            <a:r>
              <a:rPr lang="fr-FR" sz="4000" dirty="0" err="1">
                <a:effectLst/>
                <a:latin typeface="Arial" panose="020B0604020202020204" pitchFamily="34" charset="0"/>
                <a:ea typeface="Times"/>
                <a:cs typeface="Arial" panose="020B0604020202020204" pitchFamily="34" charset="0"/>
              </a:rPr>
              <a:t>its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north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coast</a:t>
            </a:r>
            <a:r>
              <a:rPr lang="fr-FR" sz="4000" dirty="0">
                <a:effectLst/>
                <a:latin typeface="Arial" panose="020B0604020202020204" pitchFamily="34" charset="0"/>
                <a:ea typeface="Times"/>
                <a:cs typeface="Arial" panose="020B0604020202020204" pitchFamily="34" charset="0"/>
              </a:rPr>
              <a:t>, Morocco </a:t>
            </a:r>
            <a:r>
              <a:rPr lang="fr-FR" sz="4000" dirty="0" err="1">
                <a:effectLst/>
                <a:latin typeface="Arial" panose="020B0604020202020204" pitchFamily="34" charset="0"/>
                <a:ea typeface="Times"/>
                <a:cs typeface="Arial" panose="020B0604020202020204" pitchFamily="34" charset="0"/>
              </a:rPr>
              <a:t>was</a:t>
            </a:r>
            <a:r>
              <a:rPr lang="fr-FR" sz="4000" dirty="0">
                <a:effectLst/>
                <a:latin typeface="Arial" panose="020B0604020202020204" pitchFamily="34" charset="0"/>
                <a:ea typeface="Times"/>
                <a:cs typeface="Arial" panose="020B0604020202020204" pitchFamily="34" charset="0"/>
              </a:rPr>
              <a:t> open to successive </a:t>
            </a:r>
            <a:r>
              <a:rPr lang="fr-FR" sz="4000" dirty="0" err="1">
                <a:effectLst/>
                <a:latin typeface="Arial" panose="020B0604020202020204" pitchFamily="34" charset="0"/>
                <a:ea typeface="Times"/>
                <a:cs typeface="Arial" panose="020B0604020202020204" pitchFamily="34" charset="0"/>
              </a:rPr>
              <a:t>Mediterranean</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civilizations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going</a:t>
            </a:r>
            <a:r>
              <a:rPr lang="fr-FR" sz="4000" dirty="0">
                <a:effectLst/>
                <a:latin typeface="Arial" panose="020B0604020202020204" pitchFamily="34" charset="0"/>
                <a:ea typeface="Times"/>
                <a:cs typeface="Arial" panose="020B0604020202020204" pitchFamily="34" charset="0"/>
              </a:rPr>
              <a:t> back </a:t>
            </a:r>
            <a:r>
              <a:rPr lang="fr-FR" sz="4000" dirty="0" err="1">
                <a:effectLst/>
                <a:latin typeface="Arial" panose="020B0604020202020204" pitchFamily="34" charset="0"/>
                <a:ea typeface="Times"/>
                <a:cs typeface="Arial" panose="020B0604020202020204" pitchFamily="34" charset="0"/>
              </a:rPr>
              <a:t>beyond</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dawn</a:t>
            </a:r>
            <a:r>
              <a:rPr lang="fr-FR" sz="4000" dirty="0">
                <a:effectLst/>
                <a:latin typeface="Arial" panose="020B0604020202020204" pitchFamily="34" charset="0"/>
                <a:ea typeface="Times"/>
                <a:cs typeface="Arial" panose="020B0604020202020204" pitchFamily="34" charset="0"/>
              </a:rPr>
              <a:t> of  </a:t>
            </a:r>
            <a:r>
              <a:rPr lang="fr-FR" sz="4000" dirty="0" err="1">
                <a:effectLst/>
                <a:latin typeface="Arial" panose="020B0604020202020204" pitchFamily="34" charset="0"/>
                <a:ea typeface="Times"/>
                <a:cs typeface="Arial" panose="020B0604020202020204" pitchFamily="34" charset="0"/>
              </a:rPr>
              <a:t>history</a:t>
            </a:r>
            <a:r>
              <a:rPr lang="fr-FR" sz="4000" dirty="0">
                <a:effectLst/>
                <a:latin typeface="Arial" panose="020B0604020202020204" pitchFamily="34" charset="0"/>
                <a:ea typeface="Times"/>
                <a:cs typeface="Arial" panose="020B0604020202020204" pitchFamily="34" charset="0"/>
              </a:rPr>
              <a:t> and </a:t>
            </a:r>
            <a:r>
              <a:rPr lang="fr-FR" sz="4000" dirty="0" err="1">
                <a:effectLst/>
                <a:latin typeface="Arial" panose="020B0604020202020204" pitchFamily="34" charset="0"/>
                <a:ea typeface="Times"/>
                <a:cs typeface="Arial" panose="020B0604020202020204" pitchFamily="34" charset="0"/>
              </a:rPr>
              <a:t>including</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Phoenicians</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Carthaginians</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Greeks</a:t>
            </a:r>
            <a:r>
              <a:rPr lang="fr-FR" sz="4000" dirty="0">
                <a:effectLst/>
                <a:latin typeface="Arial" panose="020B0604020202020204" pitchFamily="34" charset="0"/>
                <a:ea typeface="Times"/>
                <a:cs typeface="Arial" panose="020B0604020202020204" pitchFamily="34" charset="0"/>
              </a:rPr>
              <a:t> and the Romans. </a:t>
            </a:r>
            <a:r>
              <a:rPr lang="fr-FR" sz="4000" dirty="0" err="1">
                <a:effectLst/>
                <a:latin typeface="Arial" panose="020B0604020202020204" pitchFamily="34" charset="0"/>
                <a:ea typeface="Times"/>
                <a:cs typeface="Arial" panose="020B0604020202020204" pitchFamily="34" charset="0"/>
              </a:rPr>
              <a:t>With</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breaching</a:t>
            </a:r>
            <a:r>
              <a:rPr lang="fr-FR" sz="4000" dirty="0">
                <a:effectLst/>
                <a:latin typeface="Arial" panose="020B0604020202020204" pitchFamily="34" charset="0"/>
                <a:ea typeface="Times"/>
                <a:cs typeface="Arial" panose="020B0604020202020204" pitchFamily="34" charset="0"/>
              </a:rPr>
              <a:t> of the </a:t>
            </a:r>
            <a:r>
              <a:rPr lang="fr-FR" sz="4000" dirty="0" err="1">
                <a:effectLst/>
                <a:latin typeface="Arial" panose="020B0604020202020204" pitchFamily="34" charset="0"/>
                <a:ea typeface="Times"/>
                <a:cs typeface="Arial" panose="020B0604020202020204" pitchFamily="34" charset="0"/>
              </a:rPr>
              <a:t>mythological</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Columns</a:t>
            </a:r>
            <a:r>
              <a:rPr lang="fr-FR" sz="4000" dirty="0">
                <a:effectLst/>
                <a:latin typeface="Arial" panose="020B0604020202020204" pitchFamily="34" charset="0"/>
                <a:ea typeface="Times"/>
                <a:cs typeface="Arial" panose="020B0604020202020204" pitchFamily="34" charset="0"/>
              </a:rPr>
              <a:t> of Hercules, </a:t>
            </a:r>
            <a:r>
              <a:rPr lang="fr-FR" sz="4000" dirty="0" err="1">
                <a:effectLst/>
                <a:latin typeface="Arial" panose="020B0604020202020204" pitchFamily="34" charset="0"/>
                <a:ea typeface="Times"/>
                <a:cs typeface="Arial" panose="020B0604020202020204" pitchFamily="34" charset="0"/>
              </a:rPr>
              <a:t>Morocco's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atlantic</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coast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enters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history</a:t>
            </a:r>
            <a:r>
              <a:rPr lang="fr-FR" sz="4000" dirty="0">
                <a:effectLst/>
                <a:latin typeface="Arial" panose="020B0604020202020204" pitchFamily="34" charset="0"/>
                <a:ea typeface="Times"/>
                <a:cs typeface="Arial" panose="020B0604020202020204" pitchFamily="34" charset="0"/>
              </a:rPr>
              <a:t>. A saga </a:t>
            </a:r>
            <a:r>
              <a:rPr lang="fr-FR" sz="4000" dirty="0" err="1">
                <a:effectLst/>
                <a:latin typeface="Arial" panose="020B0604020202020204" pitchFamily="34" charset="0"/>
                <a:ea typeface="Times"/>
                <a:cs typeface="Arial" panose="020B0604020202020204" pitchFamily="34" charset="0"/>
              </a:rPr>
              <a:t>ponctuated</a:t>
            </a:r>
            <a:r>
              <a:rPr lang="fr-FR" sz="4000" dirty="0">
                <a:effectLst/>
                <a:latin typeface="Arial" panose="020B0604020202020204" pitchFamily="34" charset="0"/>
                <a:ea typeface="Times"/>
                <a:cs typeface="Arial" panose="020B0604020202020204" pitchFamily="34" charset="0"/>
              </a:rPr>
              <a:t> by exchanges and maritime battles </a:t>
            </a:r>
            <a:r>
              <a:rPr lang="fr-FR" sz="4000" dirty="0" err="1">
                <a:effectLst/>
                <a:latin typeface="Arial" panose="020B0604020202020204" pitchFamily="34" charset="0"/>
                <a:ea typeface="Times"/>
                <a:cs typeface="Arial" panose="020B0604020202020204" pitchFamily="34" charset="0"/>
              </a:rPr>
              <a:t>between</a:t>
            </a:r>
            <a:r>
              <a:rPr lang="fr-FR" sz="4000" dirty="0">
                <a:effectLst/>
                <a:latin typeface="Arial" panose="020B0604020202020204" pitchFamily="34" charset="0"/>
                <a:ea typeface="Times"/>
                <a:cs typeface="Arial" panose="020B0604020202020204" pitchFamily="34" charset="0"/>
              </a:rPr>
              <a:t> Islam and </a:t>
            </a:r>
            <a:r>
              <a:rPr lang="fr-FR" sz="4000" dirty="0" err="1">
                <a:effectLst/>
                <a:latin typeface="Arial" panose="020B0604020202020204" pitchFamily="34" charset="0"/>
                <a:ea typeface="Times"/>
                <a:cs typeface="Arial" panose="020B0604020202020204" pitchFamily="34" charset="0"/>
              </a:rPr>
              <a:t>Christianity</a:t>
            </a:r>
            <a:r>
              <a:rPr lang="fr-FR" sz="4000" dirty="0">
                <a:effectLst/>
                <a:latin typeface="Arial" panose="020B0604020202020204" pitchFamily="34" charset="0"/>
                <a:ea typeface="Times"/>
                <a:cs typeface="Arial" panose="020B0604020202020204" pitchFamily="34" charset="0"/>
              </a:rPr>
              <a:t>. A </a:t>
            </a:r>
            <a:r>
              <a:rPr lang="fr-FR" sz="4000" dirty="0" err="1">
                <a:effectLst/>
                <a:latin typeface="Arial" panose="020B0604020202020204" pitchFamily="34" charset="0"/>
                <a:ea typeface="Times"/>
                <a:cs typeface="Arial" panose="020B0604020202020204" pitchFamily="34" charset="0"/>
              </a:rPr>
              <a:t>history</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rich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with</a:t>
            </a:r>
            <a:r>
              <a:rPr lang="fr-FR" sz="4000" dirty="0">
                <a:effectLst/>
                <a:latin typeface="Arial" panose="020B0604020202020204" pitchFamily="34" charset="0"/>
                <a:ea typeface="Times"/>
                <a:cs typeface="Arial" panose="020B0604020202020204" pitchFamily="34" charset="0"/>
              </a:rPr>
              <a:t> cultural </a:t>
            </a:r>
            <a:r>
              <a:rPr lang="fr-FR" sz="4000" dirty="0" err="1">
                <a:effectLst/>
                <a:latin typeface="Arial" panose="020B0604020202020204" pitchFamily="34" charset="0"/>
                <a:ea typeface="Times"/>
                <a:cs typeface="Arial" panose="020B0604020202020204" pitchFamily="34" charset="0"/>
              </a:rPr>
              <a:t>sediments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Moslem</a:t>
            </a:r>
            <a:r>
              <a:rPr lang="fr-FR" sz="4000" dirty="0">
                <a:effectLst/>
                <a:latin typeface="Arial" panose="020B0604020202020204" pitchFamily="34" charset="0"/>
                <a:ea typeface="Times"/>
                <a:cs typeface="Arial" panose="020B0604020202020204" pitchFamily="34" charset="0"/>
              </a:rPr>
              <a:t> fortifications </a:t>
            </a:r>
            <a:r>
              <a:rPr lang="fr-FR" sz="4000" dirty="0" err="1">
                <a:effectLst/>
                <a:latin typeface="Arial" panose="020B0604020202020204" pitchFamily="34" charset="0"/>
                <a:ea typeface="Times"/>
                <a:cs typeface="Arial" panose="020B0604020202020204" pitchFamily="34" charset="0"/>
              </a:rPr>
              <a:t>along</a:t>
            </a:r>
            <a:r>
              <a:rPr lang="fr-FR" sz="4000" dirty="0">
                <a:effectLst/>
                <a:latin typeface="Arial" panose="020B0604020202020204" pitchFamily="34" charset="0"/>
                <a:ea typeface="Times"/>
                <a:cs typeface="Arial" panose="020B0604020202020204" pitchFamily="34" charset="0"/>
              </a:rPr>
              <a:t> the road of Jihad, </a:t>
            </a:r>
            <a:r>
              <a:rPr lang="fr-FR" sz="4000" dirty="0" err="1">
                <a:effectLst/>
                <a:latin typeface="Arial" panose="020B0604020202020204" pitchFamily="34" charset="0"/>
                <a:ea typeface="Times"/>
                <a:cs typeface="Arial" panose="020B0604020202020204" pitchFamily="34" charset="0"/>
              </a:rPr>
              <a:t>Portuguese</a:t>
            </a:r>
            <a:r>
              <a:rPr lang="fr-FR" sz="4000" dirty="0">
                <a:effectLst/>
                <a:latin typeface="Arial" panose="020B0604020202020204" pitchFamily="34" charset="0"/>
                <a:ea typeface="Times"/>
                <a:cs typeface="Arial" panose="020B0604020202020204" pitchFamily="34" charset="0"/>
              </a:rPr>
              <a:t> fortifications to </a:t>
            </a:r>
            <a:r>
              <a:rPr lang="fr-FR" sz="4000" dirty="0" err="1">
                <a:effectLst/>
                <a:latin typeface="Arial" panose="020B0604020202020204" pitchFamily="34" charset="0"/>
                <a:ea typeface="Times"/>
                <a:cs typeface="Arial" panose="020B0604020202020204" pitchFamily="34" charset="0"/>
              </a:rPr>
              <a:t>protect</a:t>
            </a:r>
            <a:r>
              <a:rPr lang="fr-FR" sz="4000" dirty="0">
                <a:effectLst/>
                <a:latin typeface="Arial" panose="020B0604020202020204" pitchFamily="34" charset="0"/>
                <a:ea typeface="Times"/>
                <a:cs typeface="Arial" panose="020B0604020202020204" pitchFamily="34" charset="0"/>
              </a:rPr>
              <a:t> the route to the </a:t>
            </a:r>
            <a:r>
              <a:rPr lang="fr-FR" sz="4000" dirty="0" err="1">
                <a:effectLst/>
                <a:latin typeface="Arial" panose="020B0604020202020204" pitchFamily="34" charset="0"/>
                <a:ea typeface="Times"/>
                <a:cs typeface="Arial" panose="020B0604020202020204" pitchFamily="34" charset="0"/>
              </a:rPr>
              <a:t>Indies</a:t>
            </a:r>
            <a:r>
              <a:rPr lang="fr-FR" sz="4000" dirty="0">
                <a:effectLst/>
                <a:latin typeface="Arial" panose="020B0604020202020204" pitchFamily="34" charset="0"/>
                <a:ea typeface="Times"/>
                <a:cs typeface="Arial" panose="020B0604020202020204" pitchFamily="34" charset="0"/>
              </a:rPr>
              <a:t> and the </a:t>
            </a:r>
            <a:r>
              <a:rPr lang="fr-FR" sz="4000" dirty="0" err="1">
                <a:effectLst/>
                <a:latin typeface="Arial" panose="020B0604020202020204" pitchFamily="34" charset="0"/>
                <a:ea typeface="Times"/>
                <a:cs typeface="Arial" panose="020B0604020202020204" pitchFamily="34" charset="0"/>
              </a:rPr>
              <a:t>founding</a:t>
            </a:r>
            <a:r>
              <a:rPr lang="fr-FR" sz="4000" dirty="0">
                <a:effectLst/>
                <a:latin typeface="Arial" panose="020B0604020202020204" pitchFamily="34" charset="0"/>
                <a:ea typeface="Times"/>
                <a:cs typeface="Arial" panose="020B0604020202020204" pitchFamily="34" charset="0"/>
              </a:rPr>
              <a:t> of </a:t>
            </a:r>
            <a:r>
              <a:rPr lang="fr-FR" sz="4000" dirty="0" err="1">
                <a:effectLst/>
                <a:latin typeface="Arial" panose="020B0604020202020204" pitchFamily="34" charset="0"/>
                <a:ea typeface="Times"/>
                <a:cs typeface="Arial" panose="020B0604020202020204" pitchFamily="34" charset="0"/>
              </a:rPr>
              <a:t>merchant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cities</a:t>
            </a:r>
            <a:r>
              <a:rPr lang="fr-FR" sz="4000" dirty="0">
                <a:effectLst/>
                <a:latin typeface="Arial" panose="020B0604020202020204" pitchFamily="34" charset="0"/>
                <a:ea typeface="Times"/>
                <a:cs typeface="Arial" panose="020B0604020202020204" pitchFamily="34" charset="0"/>
              </a:rPr>
              <a:t> in contact </a:t>
            </a:r>
            <a:r>
              <a:rPr lang="fr-FR" sz="4000" dirty="0" err="1">
                <a:effectLst/>
                <a:latin typeface="Arial" panose="020B0604020202020204" pitchFamily="34" charset="0"/>
                <a:ea typeface="Times"/>
                <a:cs typeface="Arial" panose="020B0604020202020204" pitchFamily="34" charset="0"/>
              </a:rPr>
              <a:t>with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northern</a:t>
            </a:r>
            <a:r>
              <a:rPr lang="fr-FR" sz="4000" dirty="0">
                <a:effectLst/>
                <a:latin typeface="Arial" panose="020B0604020202020204" pitchFamily="34" charset="0"/>
                <a:ea typeface="Times"/>
                <a:cs typeface="Arial" panose="020B0604020202020204" pitchFamily="34" charset="0"/>
              </a:rPr>
              <a:t> Europe.</a:t>
            </a:r>
            <a:endParaRPr lang="fr-MA" sz="4000" dirty="0">
              <a:effectLst/>
              <a:latin typeface="Arial" panose="020B0604020202020204" pitchFamily="34" charset="0"/>
              <a:ea typeface="Times"/>
              <a:cs typeface="Arial" panose="020B0604020202020204" pitchFamily="34" charset="0"/>
            </a:endParaRPr>
          </a:p>
          <a:p>
            <a:pPr indent="0" algn="just">
              <a:lnSpc>
                <a:spcPct val="120000"/>
              </a:lnSpc>
              <a:buNone/>
            </a:pPr>
            <a:r>
              <a:rPr lang="fr-FR" sz="4000" dirty="0">
                <a:effectLst/>
                <a:latin typeface="Arial" panose="020B0604020202020204" pitchFamily="34" charset="0"/>
                <a:ea typeface="Times"/>
                <a:cs typeface="Arial" panose="020B0604020202020204" pitchFamily="34" charset="0"/>
              </a:rPr>
              <a:t> </a:t>
            </a:r>
            <a:endParaRPr lang="fr-MA" sz="4000" dirty="0">
              <a:effectLst/>
              <a:latin typeface="Arial" panose="020B0604020202020204" pitchFamily="34" charset="0"/>
              <a:ea typeface="Times"/>
              <a:cs typeface="Arial" panose="020B0604020202020204" pitchFamily="34" charset="0"/>
            </a:endParaRPr>
          </a:p>
          <a:p>
            <a:pPr indent="0" algn="just">
              <a:lnSpc>
                <a:spcPct val="120000"/>
              </a:lnSpc>
              <a:buNone/>
            </a:pPr>
            <a:r>
              <a:rPr lang="fr-FR" sz="4000" dirty="0">
                <a:effectLst/>
                <a:latin typeface="Arial" panose="020B0604020202020204" pitchFamily="34" charset="0"/>
                <a:ea typeface="Times"/>
                <a:cs typeface="Arial" panose="020B0604020202020204" pitchFamily="34" charset="0"/>
              </a:rPr>
              <a:t> 	        The border to the </a:t>
            </a:r>
            <a:r>
              <a:rPr lang="fr-FR" sz="4000" dirty="0" err="1">
                <a:effectLst/>
                <a:latin typeface="Arial" panose="020B0604020202020204" pitchFamily="34" charset="0"/>
                <a:ea typeface="Times"/>
                <a:cs typeface="Arial" panose="020B0604020202020204" pitchFamily="34" charset="0"/>
              </a:rPr>
              <a:t>south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involved</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Moroccans</a:t>
            </a:r>
            <a:r>
              <a:rPr lang="fr-FR" sz="4000" dirty="0">
                <a:effectLst/>
                <a:latin typeface="Arial" panose="020B0604020202020204" pitchFamily="34" charset="0"/>
                <a:ea typeface="Times"/>
                <a:cs typeface="Arial" panose="020B0604020202020204" pitchFamily="34" charset="0"/>
              </a:rPr>
              <a:t> in </a:t>
            </a:r>
            <a:r>
              <a:rPr lang="fr-FR" sz="4000" dirty="0" err="1">
                <a:effectLst/>
                <a:latin typeface="Arial" panose="020B0604020202020204" pitchFamily="34" charset="0"/>
                <a:ea typeface="Times"/>
                <a:cs typeface="Arial" panose="020B0604020202020204" pitchFamily="34" charset="0"/>
              </a:rPr>
              <a:t>others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contexts</a:t>
            </a:r>
            <a:r>
              <a:rPr lang="fr-FR" sz="4000" dirty="0">
                <a:effectLst/>
                <a:latin typeface="Arial" panose="020B0604020202020204" pitchFamily="34" charset="0"/>
                <a:ea typeface="Times"/>
                <a:cs typeface="Arial" panose="020B0604020202020204" pitchFamily="34" charset="0"/>
              </a:rPr>
              <a:t>, putting </a:t>
            </a:r>
            <a:r>
              <a:rPr lang="fr-FR" sz="4000" dirty="0" err="1">
                <a:effectLst/>
                <a:latin typeface="Arial" panose="020B0604020202020204" pitchFamily="34" charset="0"/>
                <a:ea typeface="Times"/>
                <a:cs typeface="Arial" panose="020B0604020202020204" pitchFamily="34" charset="0"/>
              </a:rPr>
              <a:t>theim</a:t>
            </a:r>
            <a:r>
              <a:rPr lang="fr-FR" sz="4000" dirty="0">
                <a:effectLst/>
                <a:latin typeface="Arial" panose="020B0604020202020204" pitchFamily="34" charset="0"/>
                <a:ea typeface="Times"/>
                <a:cs typeface="Arial" panose="020B0604020202020204" pitchFamily="34" charset="0"/>
              </a:rPr>
              <a:t> in contact </a:t>
            </a:r>
            <a:r>
              <a:rPr lang="fr-FR" sz="4000" dirty="0" err="1">
                <a:effectLst/>
                <a:latin typeface="Arial" panose="020B0604020202020204" pitchFamily="34" charset="0"/>
                <a:ea typeface="Times"/>
                <a:cs typeface="Arial" panose="020B0604020202020204" pitchFamily="34" charset="0"/>
              </a:rPr>
              <a:t>with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other</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civilizations</a:t>
            </a:r>
            <a:r>
              <a:rPr lang="fr-FR" sz="4000" dirty="0">
                <a:effectLst/>
                <a:latin typeface="Arial" panose="020B0604020202020204" pitchFamily="34" charset="0"/>
                <a:ea typeface="Times"/>
                <a:cs typeface="Arial" panose="020B0604020202020204" pitchFamily="34" charset="0"/>
              </a:rPr>
              <a:t> and </a:t>
            </a:r>
            <a:r>
              <a:rPr lang="fr-FR" sz="4000" dirty="0" err="1">
                <a:effectLst/>
                <a:latin typeface="Arial" panose="020B0604020202020204" pitchFamily="34" charset="0"/>
                <a:ea typeface="Times"/>
                <a:cs typeface="Arial" panose="020B0604020202020204" pitchFamily="34" charset="0"/>
              </a:rPr>
              <a:t>other</a:t>
            </a:r>
            <a:r>
              <a:rPr lang="fr-FR" sz="4000" dirty="0">
                <a:effectLst/>
                <a:latin typeface="Arial" panose="020B0604020202020204" pitchFamily="34" charset="0"/>
                <a:ea typeface="Times"/>
                <a:cs typeface="Arial" panose="020B0604020202020204" pitchFamily="34" charset="0"/>
              </a:rPr>
              <a:t> networks of exchange and </a:t>
            </a:r>
            <a:r>
              <a:rPr lang="fr-FR" sz="4000" dirty="0" err="1">
                <a:effectLst/>
                <a:latin typeface="Arial" panose="020B0604020202020204" pitchFamily="34" charset="0"/>
                <a:ea typeface="Times"/>
                <a:cs typeface="Arial" panose="020B0604020202020204" pitchFamily="34" charset="0"/>
              </a:rPr>
              <a:t>connecting</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them</a:t>
            </a:r>
            <a:r>
              <a:rPr lang="fr-FR" sz="4000" dirty="0">
                <a:effectLst/>
                <a:latin typeface="Arial" panose="020B0604020202020204" pitchFamily="34" charset="0"/>
                <a:ea typeface="Times"/>
                <a:cs typeface="Arial" panose="020B0604020202020204" pitchFamily="34" charset="0"/>
              </a:rPr>
              <a:t> to the </a:t>
            </a:r>
            <a:r>
              <a:rPr lang="fr-FR" sz="4000" dirty="0" err="1">
                <a:effectLst/>
                <a:latin typeface="Arial" panose="020B0604020202020204" pitchFamily="34" charset="0"/>
                <a:ea typeface="Times"/>
                <a:cs typeface="Arial" panose="020B0604020202020204" pitchFamily="34" charset="0"/>
              </a:rPr>
              <a:t>caravan</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roads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which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since</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IXth</a:t>
            </a:r>
            <a:r>
              <a:rPr lang="fr-FR" sz="4000" dirty="0">
                <a:effectLst/>
                <a:latin typeface="Arial" panose="020B0604020202020204" pitchFamily="34" charset="0"/>
                <a:ea typeface="Times"/>
                <a:cs typeface="Arial" panose="020B0604020202020204" pitchFamily="34" charset="0"/>
              </a:rPr>
              <a:t> century, </a:t>
            </a:r>
            <a:r>
              <a:rPr lang="fr-FR" sz="4000" dirty="0" err="1">
                <a:effectLst/>
                <a:latin typeface="Arial" panose="020B0604020202020204" pitchFamily="34" charset="0"/>
                <a:ea typeface="Times"/>
                <a:cs typeface="Arial" panose="020B0604020202020204" pitchFamily="34" charset="0"/>
              </a:rPr>
              <a:t>linked</a:t>
            </a:r>
            <a:r>
              <a:rPr lang="fr-FR" sz="4000" dirty="0">
                <a:effectLst/>
                <a:latin typeface="Arial" panose="020B0604020202020204" pitchFamily="34" charset="0"/>
                <a:ea typeface="Times"/>
                <a:cs typeface="Arial" panose="020B0604020202020204" pitchFamily="34" charset="0"/>
              </a:rPr>
              <a:t> Morocco to the </a:t>
            </a:r>
            <a:r>
              <a:rPr lang="fr-FR" sz="4000" dirty="0" err="1">
                <a:effectLst/>
                <a:latin typeface="Arial" panose="020B0604020202020204" pitchFamily="34" charset="0"/>
                <a:ea typeface="Times"/>
                <a:cs typeface="Arial" panose="020B0604020202020204" pitchFamily="34" charset="0"/>
              </a:rPr>
              <a:t>realm</a:t>
            </a:r>
            <a:r>
              <a:rPr lang="fr-FR" sz="4000" dirty="0">
                <a:effectLst/>
                <a:latin typeface="Arial" panose="020B0604020202020204" pitchFamily="34" charset="0"/>
                <a:ea typeface="Times"/>
                <a:cs typeface="Arial" panose="020B0604020202020204" pitchFamily="34" charset="0"/>
              </a:rPr>
              <a:t> of Ghana, to the </a:t>
            </a:r>
            <a:r>
              <a:rPr lang="fr-FR" sz="4000" dirty="0" err="1">
                <a:effectLst/>
                <a:latin typeface="Arial" panose="020B0604020202020204" pitchFamily="34" charset="0"/>
                <a:ea typeface="Times"/>
                <a:cs typeface="Arial" panose="020B0604020202020204" pitchFamily="34" charset="0"/>
              </a:rPr>
              <a:t>Senegal</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Sudan</a:t>
            </a:r>
            <a:r>
              <a:rPr lang="fr-FR" sz="4000" dirty="0">
                <a:effectLst/>
                <a:latin typeface="Arial" panose="020B0604020202020204" pitchFamily="34" charset="0"/>
                <a:ea typeface="Times"/>
                <a:cs typeface="Arial" panose="020B0604020202020204" pitchFamily="34" charset="0"/>
              </a:rPr>
              <a:t> and the Far East via the Sahara. </a:t>
            </a:r>
            <a:r>
              <a:rPr lang="fr-FR" sz="4000" dirty="0" err="1">
                <a:effectLst/>
                <a:latin typeface="Arial" panose="020B0604020202020204" pitchFamily="34" charset="0"/>
                <a:ea typeface="Times"/>
                <a:cs typeface="Arial" panose="020B0604020202020204" pitchFamily="34" charset="0"/>
              </a:rPr>
              <a:t>From</a:t>
            </a:r>
            <a:r>
              <a:rPr lang="fr-FR" sz="4000" dirty="0">
                <a:effectLst/>
                <a:latin typeface="Arial" panose="020B0604020202020204" pitchFamily="34" charset="0"/>
                <a:ea typeface="Times"/>
                <a:cs typeface="Arial" panose="020B0604020202020204" pitchFamily="34" charset="0"/>
              </a:rPr>
              <a:t> large commercial settings in the Sahara, </a:t>
            </a:r>
            <a:r>
              <a:rPr lang="fr-FR" sz="4000" dirty="0" err="1">
                <a:effectLst/>
                <a:latin typeface="Arial" panose="020B0604020202020204" pitchFamily="34" charset="0"/>
                <a:ea typeface="Times"/>
                <a:cs typeface="Arial" panose="020B0604020202020204" pitchFamily="34" charset="0"/>
              </a:rPr>
              <a:t>since</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eleventh</a:t>
            </a:r>
            <a:r>
              <a:rPr lang="fr-FR" sz="4000" dirty="0">
                <a:effectLst/>
                <a:latin typeface="Arial" panose="020B0604020202020204" pitchFamily="34" charset="0"/>
                <a:ea typeface="Times"/>
                <a:cs typeface="Arial" panose="020B0604020202020204" pitchFamily="34" charset="0"/>
              </a:rPr>
              <a:t> century, </a:t>
            </a:r>
            <a:r>
              <a:rPr lang="fr-FR" sz="4000" dirty="0" err="1">
                <a:effectLst/>
                <a:latin typeface="Arial" panose="020B0604020202020204" pitchFamily="34" charset="0"/>
                <a:ea typeface="Times"/>
                <a:cs typeface="Arial" panose="020B0604020202020204" pitchFamily="34" charset="0"/>
              </a:rPr>
              <a:t>Almoravids</a:t>
            </a:r>
            <a:r>
              <a:rPr lang="fr-FR" sz="4000" dirty="0">
                <a:effectLst/>
                <a:latin typeface="Arial" panose="020B0604020202020204" pitchFamily="34" charset="0"/>
                <a:ea typeface="Times"/>
                <a:cs typeface="Arial" panose="020B0604020202020204" pitchFamily="34" charset="0"/>
              </a:rPr>
              <a:t> and </a:t>
            </a:r>
            <a:r>
              <a:rPr lang="fr-FR" sz="4000" dirty="0" err="1">
                <a:effectLst/>
                <a:latin typeface="Arial" panose="020B0604020202020204" pitchFamily="34" charset="0"/>
                <a:ea typeface="Times"/>
                <a:cs typeface="Arial" panose="020B0604020202020204" pitchFamily="34" charset="0"/>
              </a:rPr>
              <a:t>Almohads</a:t>
            </a:r>
            <a:r>
              <a:rPr lang="fr-FR" sz="4000" dirty="0">
                <a:effectLst/>
                <a:latin typeface="Arial" panose="020B0604020202020204" pitchFamily="34" charset="0"/>
                <a:ea typeface="Times"/>
                <a:cs typeface="Arial" panose="020B0604020202020204" pitchFamily="34" charset="0"/>
              </a:rPr>
              <a:t> spread over a vaste empire stretching </a:t>
            </a:r>
            <a:r>
              <a:rPr lang="fr-FR" sz="4000" dirty="0" err="1">
                <a:effectLst/>
                <a:latin typeface="Arial" panose="020B0604020202020204" pitchFamily="34" charset="0"/>
                <a:ea typeface="Times"/>
                <a:cs typeface="Arial" panose="020B0604020202020204" pitchFamily="34" charset="0"/>
              </a:rPr>
              <a:t>from</a:t>
            </a:r>
            <a:r>
              <a:rPr lang="fr-FR" sz="4000" dirty="0">
                <a:effectLst/>
                <a:latin typeface="Arial" panose="020B0604020202020204" pitchFamily="34" charset="0"/>
                <a:ea typeface="Times"/>
                <a:cs typeface="Arial" panose="020B0604020202020204" pitchFamily="34" charset="0"/>
              </a:rPr>
              <a:t> the Sahara to the Golf of Gabes, </a:t>
            </a:r>
            <a:r>
              <a:rPr lang="fr-FR" sz="4000" dirty="0" err="1">
                <a:effectLst/>
                <a:latin typeface="Arial" panose="020B0604020202020204" pitchFamily="34" charset="0"/>
                <a:ea typeface="Times"/>
                <a:cs typeface="Arial" panose="020B0604020202020204" pitchFamily="34" charset="0"/>
              </a:rPr>
              <a:t>from</a:t>
            </a:r>
            <a:r>
              <a:rPr lang="fr-FR" sz="4000" dirty="0">
                <a:effectLst/>
                <a:latin typeface="Arial" panose="020B0604020202020204" pitchFamily="34" charset="0"/>
                <a:ea typeface="Times"/>
                <a:cs typeface="Arial" panose="020B0604020202020204" pitchFamily="34" charset="0"/>
              </a:rPr>
              <a:t> the Sahara to the </a:t>
            </a:r>
            <a:r>
              <a:rPr lang="fr-FR" sz="4000" dirty="0" err="1">
                <a:effectLst/>
                <a:latin typeface="Arial" panose="020B0604020202020204" pitchFamily="34" charset="0"/>
                <a:ea typeface="Times"/>
                <a:cs typeface="Arial" panose="020B0604020202020204" pitchFamily="34" charset="0"/>
              </a:rPr>
              <a:t>north</a:t>
            </a:r>
            <a:r>
              <a:rPr lang="fr-FR" sz="4000" dirty="0">
                <a:effectLst/>
                <a:latin typeface="Arial" panose="020B0604020202020204" pitchFamily="34" charset="0"/>
                <a:ea typeface="Times"/>
                <a:cs typeface="Arial" panose="020B0604020202020204" pitchFamily="34" charset="0"/>
              </a:rPr>
              <a:t> of </a:t>
            </a:r>
            <a:r>
              <a:rPr lang="fr-FR" sz="4000" dirty="0" err="1">
                <a:effectLst/>
                <a:latin typeface="Arial" panose="020B0604020202020204" pitchFamily="34" charset="0"/>
                <a:ea typeface="Times"/>
                <a:cs typeface="Arial" panose="020B0604020202020204" pitchFamily="34" charset="0"/>
              </a:rPr>
              <a:t>Spain.It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was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from</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great</a:t>
            </a:r>
            <a:r>
              <a:rPr lang="fr-FR" sz="4000" dirty="0">
                <a:effectLst/>
                <a:latin typeface="Arial" panose="020B0604020202020204" pitchFamily="34" charset="0"/>
                <a:ea typeface="Times"/>
                <a:cs typeface="Arial" panose="020B0604020202020204" pitchFamily="34" charset="0"/>
              </a:rPr>
              <a:t> sites of commerce in the Sahara, </a:t>
            </a:r>
            <a:r>
              <a:rPr lang="fr-FR" sz="4000" dirty="0" err="1">
                <a:effectLst/>
                <a:latin typeface="Arial" panose="020B0604020202020204" pitchFamily="34" charset="0"/>
                <a:ea typeface="Times"/>
                <a:cs typeface="Arial" panose="020B0604020202020204" pitchFamily="34" charset="0"/>
              </a:rPr>
              <a:t>that</a:t>
            </a:r>
            <a:r>
              <a:rPr lang="fr-FR" sz="4000" dirty="0">
                <a:effectLst/>
                <a:latin typeface="Arial" panose="020B0604020202020204" pitchFamily="34" charset="0"/>
                <a:ea typeface="Times"/>
                <a:cs typeface="Arial" panose="020B0604020202020204" pitchFamily="34" charset="0"/>
              </a:rPr>
              <a:t> the </a:t>
            </a:r>
            <a:r>
              <a:rPr lang="fr-FR" sz="4000" dirty="0" err="1">
                <a:effectLst/>
                <a:latin typeface="Arial" panose="020B0604020202020204" pitchFamily="34" charset="0"/>
                <a:ea typeface="Times"/>
                <a:cs typeface="Arial" panose="020B0604020202020204" pitchFamily="34" charset="0"/>
              </a:rPr>
              <a:t>Almoravid</a:t>
            </a:r>
            <a:r>
              <a:rPr lang="fr-FR" sz="4000" dirty="0">
                <a:effectLst/>
                <a:latin typeface="Arial" panose="020B0604020202020204" pitchFamily="34" charset="0"/>
                <a:ea typeface="Times"/>
                <a:cs typeface="Arial" panose="020B0604020202020204" pitchFamily="34" charset="0"/>
              </a:rPr>
              <a:t> and the </a:t>
            </a:r>
            <a:r>
              <a:rPr lang="fr-FR" sz="4000" dirty="0" err="1">
                <a:effectLst/>
                <a:latin typeface="Arial" panose="020B0604020202020204" pitchFamily="34" charset="0"/>
                <a:ea typeface="Times"/>
                <a:cs typeface="Arial" panose="020B0604020202020204" pitchFamily="34" charset="0"/>
              </a:rPr>
              <a:t>Almohad</a:t>
            </a:r>
            <a:r>
              <a:rPr lang="fr-FR" sz="4000" dirty="0">
                <a:effectLst/>
                <a:latin typeface="Arial" panose="020B0604020202020204" pitchFamily="34" charset="0"/>
                <a:ea typeface="Times"/>
                <a:cs typeface="Arial" panose="020B0604020202020204" pitchFamily="34" charset="0"/>
              </a:rPr>
              <a:t> dynasties </a:t>
            </a:r>
            <a:r>
              <a:rPr lang="fr-FR" sz="4000" dirty="0" err="1">
                <a:effectLst/>
                <a:latin typeface="Arial" panose="020B0604020202020204" pitchFamily="34" charset="0"/>
                <a:ea typeface="Times"/>
                <a:cs typeface="Arial" panose="020B0604020202020204" pitchFamily="34" charset="0"/>
              </a:rPr>
              <a:t>conquests</a:t>
            </a:r>
            <a:r>
              <a:rPr lang="fr-FR" sz="4000" dirty="0">
                <a:effectLst/>
                <a:latin typeface="Arial" panose="020B0604020202020204" pitchFamily="34" charset="0"/>
                <a:ea typeface="Times"/>
                <a:cs typeface="Arial" panose="020B0604020202020204" pitchFamily="34" charset="0"/>
              </a:rPr>
              <a:t> spread over a </a:t>
            </a:r>
            <a:r>
              <a:rPr lang="fr-FR" sz="4000" dirty="0" err="1">
                <a:effectLst/>
                <a:latin typeface="Arial" panose="020B0604020202020204" pitchFamily="34" charset="0"/>
                <a:ea typeface="Times"/>
                <a:cs typeface="Arial" panose="020B0604020202020204" pitchFamily="34" charset="0"/>
              </a:rPr>
              <a:t>vast</a:t>
            </a:r>
            <a:r>
              <a:rPr lang="fr-FR" sz="4000" dirty="0">
                <a:effectLst/>
                <a:latin typeface="Arial" panose="020B0604020202020204" pitchFamily="34" charset="0"/>
                <a:ea typeface="Times"/>
                <a:cs typeface="Arial" panose="020B0604020202020204" pitchFamily="34" charset="0"/>
              </a:rPr>
              <a:t> empire, </a:t>
            </a:r>
            <a:r>
              <a:rPr lang="fr-FR" sz="4000" dirty="0" err="1">
                <a:effectLst/>
                <a:latin typeface="Arial" panose="020B0604020202020204" pitchFamily="34" charset="0"/>
                <a:ea typeface="Times"/>
                <a:cs typeface="Arial" panose="020B0604020202020204" pitchFamily="34" charset="0"/>
              </a:rPr>
              <a:t>streching</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from</a:t>
            </a:r>
            <a:r>
              <a:rPr lang="fr-FR" sz="4000" dirty="0">
                <a:effectLst/>
                <a:latin typeface="Arial" panose="020B0604020202020204" pitchFamily="34" charset="0"/>
                <a:ea typeface="Times"/>
                <a:cs typeface="Arial" panose="020B0604020202020204" pitchFamily="34" charset="0"/>
              </a:rPr>
              <a:t> the Sahara to the Gulf of Gabes, </a:t>
            </a:r>
            <a:r>
              <a:rPr lang="fr-FR" sz="4000" dirty="0" err="1">
                <a:effectLst/>
                <a:latin typeface="Arial" panose="020B0604020202020204" pitchFamily="34" charset="0"/>
                <a:ea typeface="Times"/>
                <a:cs typeface="Arial" panose="020B0604020202020204" pitchFamily="34" charset="0"/>
              </a:rPr>
              <a:t>from</a:t>
            </a:r>
            <a:r>
              <a:rPr lang="fr-FR" sz="4000" dirty="0">
                <a:effectLst/>
                <a:latin typeface="Arial" panose="020B0604020202020204" pitchFamily="34" charset="0"/>
                <a:ea typeface="Times"/>
                <a:cs typeface="Arial" panose="020B0604020202020204" pitchFamily="34" charset="0"/>
              </a:rPr>
              <a:t> the Sahara to the </a:t>
            </a:r>
            <a:r>
              <a:rPr lang="fr-FR" sz="4000" dirty="0" err="1">
                <a:effectLst/>
                <a:latin typeface="Arial" panose="020B0604020202020204" pitchFamily="34" charset="0"/>
                <a:ea typeface="Times"/>
                <a:cs typeface="Arial" panose="020B0604020202020204" pitchFamily="34" charset="0"/>
              </a:rPr>
              <a:t>north</a:t>
            </a:r>
            <a:r>
              <a:rPr lang="fr-FR" sz="4000" dirty="0">
                <a:effectLst/>
                <a:latin typeface="Arial" panose="020B0604020202020204" pitchFamily="34" charset="0"/>
                <a:ea typeface="Times"/>
                <a:cs typeface="Arial" panose="020B0604020202020204" pitchFamily="34" charset="0"/>
              </a:rPr>
              <a:t> of Spain.</a:t>
            </a:r>
            <a:endParaRPr lang="fr-MA" sz="4000" dirty="0">
              <a:effectLst/>
              <a:latin typeface="Arial" panose="020B0604020202020204" pitchFamily="34" charset="0"/>
              <a:ea typeface="Times"/>
              <a:cs typeface="Arial" panose="020B0604020202020204" pitchFamily="34" charset="0"/>
            </a:endParaRPr>
          </a:p>
          <a:p>
            <a:pPr indent="0" algn="just">
              <a:lnSpc>
                <a:spcPct val="120000"/>
              </a:lnSpc>
              <a:buNone/>
            </a:pPr>
            <a:r>
              <a:rPr lang="fr-FR" sz="4000" dirty="0">
                <a:effectLst/>
                <a:latin typeface="Arial" panose="020B0604020202020204" pitchFamily="34" charset="0"/>
                <a:ea typeface="Times"/>
                <a:cs typeface="Arial" panose="020B0604020202020204" pitchFamily="34" charset="0"/>
              </a:rPr>
              <a:t> </a:t>
            </a:r>
            <a:endParaRPr lang="fr-MA" sz="4000" dirty="0">
              <a:effectLst/>
              <a:latin typeface="Arial" panose="020B0604020202020204" pitchFamily="34" charset="0"/>
              <a:ea typeface="Times"/>
              <a:cs typeface="Arial" panose="020B0604020202020204" pitchFamily="34" charset="0"/>
            </a:endParaRPr>
          </a:p>
          <a:p>
            <a:pPr indent="0" algn="just">
              <a:lnSpc>
                <a:spcPct val="120000"/>
              </a:lnSpc>
              <a:buNone/>
            </a:pPr>
            <a:r>
              <a:rPr lang="fr-FR" sz="4000" dirty="0">
                <a:effectLst/>
                <a:latin typeface="Arial" panose="020B0604020202020204" pitchFamily="34" charset="0"/>
                <a:ea typeface="Times"/>
                <a:cs typeface="Arial" panose="020B0604020202020204" pitchFamily="34" charset="0"/>
              </a:rPr>
              <a:t>          In the </a:t>
            </a:r>
            <a:r>
              <a:rPr lang="fr-FR" sz="4000" dirty="0" err="1">
                <a:effectLst/>
                <a:latin typeface="Arial" panose="020B0604020202020204" pitchFamily="34" charset="0"/>
                <a:ea typeface="Times"/>
                <a:cs typeface="Arial" panose="020B0604020202020204" pitchFamily="34" charset="0"/>
              </a:rPr>
              <a:t>same</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geographical</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aera</a:t>
            </a:r>
            <a:r>
              <a:rPr lang="fr-FR" sz="4000" dirty="0">
                <a:effectLst/>
                <a:latin typeface="Arial" panose="020B0604020202020204" pitchFamily="34" charset="0"/>
                <a:ea typeface="Times"/>
                <a:cs typeface="Arial" panose="020B0604020202020204" pitchFamily="34" charset="0"/>
              </a:rPr>
              <a:t>, how </a:t>
            </a:r>
            <a:r>
              <a:rPr lang="fr-FR" sz="4000" dirty="0" err="1">
                <a:effectLst/>
                <a:latin typeface="Arial" panose="020B0604020202020204" pitchFamily="34" charset="0"/>
                <a:ea typeface="Times"/>
                <a:cs typeface="Arial" panose="020B0604020202020204" pitchFamily="34" charset="0"/>
              </a:rPr>
              <a:t>would</a:t>
            </a:r>
            <a:r>
              <a:rPr lang="fr-FR" sz="4000" dirty="0">
                <a:effectLst/>
                <a:latin typeface="Arial" panose="020B0604020202020204" pitchFamily="34" charset="0"/>
                <a:ea typeface="Times"/>
                <a:cs typeface="Arial" panose="020B0604020202020204" pitchFamily="34" charset="0"/>
              </a:rPr>
              <a:t> all </a:t>
            </a:r>
            <a:r>
              <a:rPr lang="fr-FR" sz="4000" dirty="0" err="1">
                <a:effectLst/>
                <a:latin typeface="Arial" panose="020B0604020202020204" pitchFamily="34" charset="0"/>
                <a:ea typeface="Times"/>
                <a:cs typeface="Arial" panose="020B0604020202020204" pitchFamily="34" charset="0"/>
              </a:rPr>
              <a:t>these</a:t>
            </a:r>
            <a:r>
              <a:rPr lang="fr-FR" sz="4000" dirty="0">
                <a:effectLst/>
                <a:latin typeface="Arial" panose="020B0604020202020204" pitchFamily="34" charset="0"/>
                <a:ea typeface="Times"/>
                <a:cs typeface="Arial" panose="020B0604020202020204" pitchFamily="34" charset="0"/>
              </a:rPr>
              <a:t> diverse </a:t>
            </a:r>
            <a:r>
              <a:rPr lang="fr-FR" sz="4000" dirty="0" err="1">
                <a:effectLst/>
                <a:latin typeface="Arial" panose="020B0604020202020204" pitchFamily="34" charset="0"/>
                <a:ea typeface="Times"/>
                <a:cs typeface="Arial" panose="020B0604020202020204" pitchFamily="34" charset="0"/>
              </a:rPr>
              <a:t>civilizations</a:t>
            </a:r>
            <a:r>
              <a:rPr lang="fr-FR" sz="4000" dirty="0">
                <a:effectLst/>
                <a:latin typeface="Arial" panose="020B0604020202020204" pitchFamily="34" charset="0"/>
                <a:ea typeface="Times"/>
                <a:cs typeface="Arial" panose="020B0604020202020204" pitchFamily="34" charset="0"/>
              </a:rPr>
              <a:t>, lead by </a:t>
            </a:r>
            <a:r>
              <a:rPr lang="fr-FR" sz="4000" dirty="0" err="1">
                <a:effectLst/>
                <a:latin typeface="Arial" panose="020B0604020202020204" pitchFamily="34" charset="0"/>
                <a:ea typeface="Times"/>
                <a:cs typeface="Arial" panose="020B0604020202020204" pitchFamily="34" charset="0"/>
              </a:rPr>
              <a:t>differenciated</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knowledge</a:t>
            </a:r>
            <a:r>
              <a:rPr lang="fr-FR" sz="4000" dirty="0">
                <a:effectLst/>
                <a:latin typeface="Arial" panose="020B0604020202020204" pitchFamily="34" charset="0"/>
                <a:ea typeface="Times"/>
                <a:cs typeface="Arial" panose="020B0604020202020204" pitchFamily="34" charset="0"/>
              </a:rPr>
              <a:t>, science, </a:t>
            </a:r>
            <a:r>
              <a:rPr lang="fr-FR" sz="4000" dirty="0" err="1">
                <a:effectLst/>
                <a:latin typeface="Arial" panose="020B0604020202020204" pitchFamily="34" charset="0"/>
                <a:ea typeface="Times"/>
                <a:cs typeface="Arial" panose="020B0604020202020204" pitchFamily="34" charset="0"/>
              </a:rPr>
              <a:t>technology</a:t>
            </a:r>
            <a:r>
              <a:rPr lang="fr-FR" sz="4000" dirty="0">
                <a:effectLst/>
                <a:latin typeface="Arial" panose="020B0604020202020204" pitchFamily="34" charset="0"/>
                <a:ea typeface="Times"/>
                <a:cs typeface="Arial" panose="020B0604020202020204" pitchFamily="34" charset="0"/>
              </a:rPr>
              <a:t>, arts, </a:t>
            </a:r>
            <a:r>
              <a:rPr lang="fr-FR" sz="4000" dirty="0" err="1">
                <a:effectLst/>
                <a:latin typeface="Arial" panose="020B0604020202020204" pitchFamily="34" charset="0"/>
                <a:ea typeface="Times"/>
                <a:cs typeface="Arial" panose="020B0604020202020204" pitchFamily="34" charset="0"/>
              </a:rPr>
              <a:t>crafts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way</a:t>
            </a:r>
            <a:r>
              <a:rPr lang="fr-FR" sz="4000" dirty="0">
                <a:effectLst/>
                <a:latin typeface="Arial" panose="020B0604020202020204" pitchFamily="34" charset="0"/>
                <a:ea typeface="Times"/>
                <a:cs typeface="Arial" panose="020B0604020202020204" pitchFamily="34" charset="0"/>
              </a:rPr>
              <a:t> of life, spiritual, cultural and </a:t>
            </a:r>
            <a:r>
              <a:rPr lang="fr-FR" sz="4000" dirty="0" err="1">
                <a:effectLst/>
                <a:latin typeface="Arial" panose="020B0604020202020204" pitchFamily="34" charset="0"/>
                <a:ea typeface="Times"/>
                <a:cs typeface="Arial" panose="020B0604020202020204" pitchFamily="34" charset="0"/>
              </a:rPr>
              <a:t>aesthetics</a:t>
            </a:r>
            <a:r>
              <a:rPr lang="fr-FR" sz="4000" dirty="0">
                <a:effectLst/>
                <a:latin typeface="Arial" panose="020B0604020202020204" pitchFamily="34" charset="0"/>
                <a:ea typeface="Times"/>
                <a:cs typeface="Arial" panose="020B0604020202020204" pitchFamily="34" charset="0"/>
              </a:rPr>
              <a:t> values, etc., </a:t>
            </a:r>
            <a:r>
              <a:rPr lang="fr-FR" sz="4000" dirty="0" err="1">
                <a:effectLst/>
                <a:latin typeface="Arial" panose="020B0604020202020204" pitchFamily="34" charset="0"/>
                <a:ea typeface="Times"/>
                <a:cs typeface="Arial" panose="020B0604020202020204" pitchFamily="34" charset="0"/>
              </a:rPr>
              <a:t>happen</a:t>
            </a:r>
            <a:r>
              <a:rPr lang="fr-FR" sz="4000" dirty="0">
                <a:effectLst/>
                <a:latin typeface="Arial" panose="020B0604020202020204" pitchFamily="34" charset="0"/>
                <a:ea typeface="Times"/>
                <a:cs typeface="Arial" panose="020B0604020202020204" pitchFamily="34" charset="0"/>
              </a:rPr>
              <a:t> to </a:t>
            </a:r>
            <a:r>
              <a:rPr lang="fr-FR" sz="4000" dirty="0" err="1">
                <a:effectLst/>
                <a:latin typeface="Arial" panose="020B0604020202020204" pitchFamily="34" charset="0"/>
                <a:ea typeface="Times"/>
                <a:cs typeface="Arial" panose="020B0604020202020204" pitchFamily="34" charset="0"/>
              </a:rPr>
              <a:t>meet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confront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resolve</a:t>
            </a:r>
            <a:r>
              <a:rPr lang="fr-FR" sz="4000" dirty="0">
                <a:effectLst/>
                <a:latin typeface="Arial" panose="020B0604020202020204" pitchFamily="34" charset="0"/>
                <a:ea typeface="Times"/>
                <a:cs typeface="Arial" panose="020B0604020202020204" pitchFamily="34" charset="0"/>
              </a:rPr>
              <a:t> and dissolve, </a:t>
            </a:r>
            <a:r>
              <a:rPr lang="fr-FR" sz="4000" dirty="0" err="1">
                <a:effectLst/>
                <a:latin typeface="Arial" panose="020B0604020202020204" pitchFamily="34" charset="0"/>
                <a:ea typeface="Times"/>
                <a:cs typeface="Arial" panose="020B0604020202020204" pitchFamily="34" charset="0"/>
              </a:rPr>
              <a:t>through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history</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from</a:t>
            </a:r>
            <a:r>
              <a:rPr lang="fr-FR" sz="4000" dirty="0">
                <a:effectLst/>
                <a:latin typeface="Arial" panose="020B0604020202020204" pitchFamily="34" charset="0"/>
                <a:ea typeface="Times"/>
                <a:cs typeface="Arial" panose="020B0604020202020204" pitchFamily="34" charset="0"/>
              </a:rPr>
              <a:t> the first </a:t>
            </a:r>
            <a:r>
              <a:rPr lang="fr-FR" sz="4000" dirty="0" err="1">
                <a:effectLst/>
                <a:latin typeface="Arial" panose="020B0604020202020204" pitchFamily="34" charset="0"/>
                <a:ea typeface="Times"/>
                <a:cs typeface="Arial" panose="020B0604020202020204" pitchFamily="34" charset="0"/>
              </a:rPr>
              <a:t>human</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settlements</a:t>
            </a:r>
            <a:r>
              <a:rPr lang="fr-FR" sz="4000" dirty="0">
                <a:effectLst/>
                <a:latin typeface="Arial" panose="020B0604020202020204" pitchFamily="34" charset="0"/>
                <a:ea typeface="Times"/>
                <a:cs typeface="Arial" panose="020B0604020202020204" pitchFamily="34" charset="0"/>
              </a:rPr>
              <a:t> to </a:t>
            </a:r>
            <a:r>
              <a:rPr lang="fr-FR" sz="4000" dirty="0" err="1">
                <a:effectLst/>
                <a:latin typeface="Arial" panose="020B0604020202020204" pitchFamily="34" charset="0"/>
                <a:ea typeface="Times"/>
                <a:cs typeface="Arial" panose="020B0604020202020204" pitchFamily="34" charset="0"/>
              </a:rPr>
              <a:t>our</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current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landmarks</a:t>
            </a:r>
            <a:r>
              <a:rPr lang="fr-FR" sz="4000" dirty="0">
                <a:effectLst/>
                <a:latin typeface="Arial" panose="020B0604020202020204" pitchFamily="34" charset="0"/>
                <a:ea typeface="Times"/>
                <a:cs typeface="Arial" panose="020B0604020202020204" pitchFamily="34" charset="0"/>
              </a:rPr>
              <a:t> ? </a:t>
            </a:r>
            <a:r>
              <a:rPr lang="fr-FR" sz="4000" b="1" dirty="0">
                <a:solidFill>
                  <a:srgbClr val="800080"/>
                </a:solidFill>
                <a:effectLst/>
                <a:latin typeface="Arial" panose="020B0604020202020204" pitchFamily="34" charset="0"/>
                <a:ea typeface="Times"/>
                <a:cs typeface="Arial" panose="020B0604020202020204" pitchFamily="34" charset="0"/>
              </a:rPr>
              <a:t> </a:t>
            </a:r>
            <a:endParaRPr lang="fr-MA" sz="4000" dirty="0">
              <a:effectLst/>
              <a:latin typeface="Arial" panose="020B0604020202020204" pitchFamily="34" charset="0"/>
              <a:ea typeface="Times"/>
              <a:cs typeface="Arial" panose="020B0604020202020204" pitchFamily="34" charset="0"/>
            </a:endParaRPr>
          </a:p>
          <a:p>
            <a:pPr indent="0" algn="just">
              <a:lnSpc>
                <a:spcPct val="120000"/>
              </a:lnSpc>
              <a:buNone/>
            </a:pPr>
            <a:r>
              <a:rPr lang="fr-FR" sz="4000" dirty="0" err="1">
                <a:effectLst/>
                <a:latin typeface="Arial" panose="020B0604020202020204" pitchFamily="34" charset="0"/>
                <a:ea typeface="Times"/>
                <a:cs typeface="Arial" panose="020B0604020202020204" pitchFamily="34" charset="0"/>
              </a:rPr>
              <a:t>What</a:t>
            </a:r>
            <a:r>
              <a:rPr lang="fr-FR" sz="4000" dirty="0">
                <a:effectLst/>
                <a:latin typeface="Arial" panose="020B0604020202020204" pitchFamily="34" charset="0"/>
                <a:ea typeface="Times"/>
                <a:cs typeface="Arial" panose="020B0604020202020204" pitchFamily="34" charset="0"/>
              </a:rPr>
              <a:t> traces, vestiges, monuments and architecture </a:t>
            </a:r>
            <a:r>
              <a:rPr lang="fr-FR" sz="4000" dirty="0" err="1">
                <a:effectLst/>
                <a:latin typeface="Arial" panose="020B0604020202020204" pitchFamily="34" charset="0"/>
                <a:ea typeface="Times"/>
                <a:cs typeface="Arial" panose="020B0604020202020204" pitchFamily="34" charset="0"/>
              </a:rPr>
              <a:t>would</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they</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deposit</a:t>
            </a:r>
            <a:r>
              <a:rPr lang="fr-FR" sz="4000" dirty="0">
                <a:effectLst/>
                <a:latin typeface="Arial" panose="020B0604020202020204" pitchFamily="34" charset="0"/>
                <a:ea typeface="Times"/>
                <a:cs typeface="Arial" panose="020B0604020202020204" pitchFamily="34" charset="0"/>
              </a:rPr>
              <a:t> as a part of the </a:t>
            </a:r>
            <a:r>
              <a:rPr lang="fr-FR" sz="4000" dirty="0" err="1">
                <a:effectLst/>
                <a:latin typeface="Arial" panose="020B0604020202020204" pitchFamily="34" charset="0"/>
                <a:ea typeface="Times"/>
                <a:cs typeface="Arial" panose="020B0604020202020204" pitchFamily="34" charset="0"/>
              </a:rPr>
              <a:t>historical</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heritage</a:t>
            </a:r>
            <a:r>
              <a:rPr lang="fr-FR" sz="4000" dirty="0">
                <a:effectLst/>
                <a:latin typeface="Arial" panose="020B0604020202020204" pitchFamily="34" charset="0"/>
                <a:ea typeface="Times"/>
                <a:cs typeface="Arial" panose="020B0604020202020204" pitchFamily="34" charset="0"/>
              </a:rPr>
              <a:t> and the </a:t>
            </a:r>
            <a:r>
              <a:rPr lang="fr-FR" sz="4000" dirty="0" err="1">
                <a:effectLst/>
                <a:latin typeface="Arial" panose="020B0604020202020204" pitchFamily="34" charset="0"/>
                <a:ea typeface="Times"/>
                <a:cs typeface="Arial" panose="020B0604020202020204" pitchFamily="34" charset="0"/>
              </a:rPr>
              <a:t>shared</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common</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references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which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form</a:t>
            </a:r>
            <a:r>
              <a:rPr lang="fr-FR" sz="4000" dirty="0">
                <a:effectLst/>
                <a:latin typeface="Arial" panose="020B0604020202020204" pitchFamily="34" charset="0"/>
                <a:ea typeface="Times"/>
                <a:cs typeface="Arial" panose="020B0604020202020204" pitchFamily="34" charset="0"/>
              </a:rPr>
              <a:t> a nation, a cultural </a:t>
            </a:r>
            <a:r>
              <a:rPr lang="fr-FR" sz="4000" dirty="0" err="1">
                <a:effectLst/>
                <a:latin typeface="Arial" panose="020B0604020202020204" pitchFamily="34" charset="0"/>
                <a:ea typeface="Times"/>
                <a:cs typeface="Arial" panose="020B0604020202020204" pitchFamily="34" charset="0"/>
              </a:rPr>
              <a:t>identity</a:t>
            </a:r>
            <a:r>
              <a:rPr lang="fr-FR" sz="4000" dirty="0">
                <a:effectLst/>
                <a:latin typeface="Arial" panose="020B0604020202020204" pitchFamily="34" charset="0"/>
                <a:ea typeface="Times"/>
                <a:cs typeface="Arial" panose="020B0604020202020204" pitchFamily="34" charset="0"/>
              </a:rPr>
              <a:t> and </a:t>
            </a:r>
            <a:r>
              <a:rPr lang="fr-FR" sz="4000" dirty="0" err="1">
                <a:effectLst/>
                <a:latin typeface="Arial" panose="020B0604020202020204" pitchFamily="34" charset="0"/>
                <a:ea typeface="Times"/>
                <a:cs typeface="Arial" panose="020B0604020202020204" pitchFamily="34" charset="0"/>
              </a:rPr>
              <a:t>also</a:t>
            </a:r>
            <a:r>
              <a:rPr lang="fr-FR" sz="4000" dirty="0">
                <a:effectLst/>
                <a:latin typeface="Arial" panose="020B0604020202020204" pitchFamily="34" charset="0"/>
                <a:ea typeface="Times"/>
                <a:cs typeface="Arial" panose="020B0604020202020204" pitchFamily="34" charset="0"/>
              </a:rPr>
              <a:t> set up ties </a:t>
            </a:r>
            <a:r>
              <a:rPr lang="fr-FR" sz="4000" dirty="0" err="1">
                <a:effectLst/>
                <a:latin typeface="Arial" panose="020B0604020202020204" pitchFamily="34" charset="0"/>
                <a:ea typeface="Times"/>
                <a:cs typeface="Arial" panose="020B0604020202020204" pitchFamily="34" charset="0"/>
              </a:rPr>
              <a:t>with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others</a:t>
            </a:r>
            <a:r>
              <a:rPr lang="fr-FR" sz="4000" dirty="0">
                <a:effectLst/>
                <a:latin typeface="Arial" panose="020B0604020202020204" pitchFamily="34" charset="0"/>
                <a:ea typeface="Times"/>
                <a:cs typeface="Arial" panose="020B0604020202020204" pitchFamily="34" charset="0"/>
              </a:rPr>
              <a:t> countries sharing </a:t>
            </a:r>
            <a:r>
              <a:rPr lang="fr-FR" sz="4000" dirty="0" err="1">
                <a:effectLst/>
                <a:latin typeface="Arial" panose="020B0604020202020204" pitchFamily="34" charset="0"/>
                <a:ea typeface="Times"/>
                <a:cs typeface="Arial" panose="020B0604020202020204" pitchFamily="34" charset="0"/>
              </a:rPr>
              <a:t>partly</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this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same</a:t>
            </a:r>
            <a:r>
              <a:rPr lang="fr-FR" sz="4000" dirty="0">
                <a:effectLst/>
                <a:latin typeface="Arial" panose="020B0604020202020204" pitchFamily="34" charset="0"/>
                <a:ea typeface="Times"/>
                <a:cs typeface="Arial" panose="020B0604020202020204" pitchFamily="34" charset="0"/>
              </a:rPr>
              <a:t> tangible and intangible </a:t>
            </a:r>
            <a:r>
              <a:rPr lang="fr-FR" sz="4000" dirty="0" err="1">
                <a:effectLst/>
                <a:latin typeface="Arial" panose="020B0604020202020204" pitchFamily="34" charset="0"/>
                <a:ea typeface="Times"/>
                <a:cs typeface="Arial" panose="020B0604020202020204" pitchFamily="34" charset="0"/>
              </a:rPr>
              <a:t>heritage</a:t>
            </a:r>
            <a:r>
              <a:rPr lang="fr-FR" sz="4000" dirty="0">
                <a:effectLst/>
                <a:latin typeface="Arial" panose="020B0604020202020204" pitchFamily="34" charset="0"/>
                <a:ea typeface="Times"/>
                <a:cs typeface="Arial" panose="020B0604020202020204" pitchFamily="34" charset="0"/>
              </a:rPr>
              <a:t> ?</a:t>
            </a:r>
            <a:r>
              <a:rPr lang="fr-MA" sz="4000" dirty="0">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These</a:t>
            </a:r>
            <a:r>
              <a:rPr lang="fr-FR" sz="4000" dirty="0">
                <a:effectLst/>
                <a:latin typeface="Arial" panose="020B0604020202020204" pitchFamily="34" charset="0"/>
                <a:ea typeface="Times"/>
                <a:cs typeface="Arial" panose="020B0604020202020204" pitchFamily="34" charset="0"/>
              </a:rPr>
              <a:t> are </a:t>
            </a:r>
            <a:r>
              <a:rPr lang="fr-FR" sz="4000" dirty="0" err="1">
                <a:effectLst/>
                <a:latin typeface="Arial" panose="020B0604020202020204" pitchFamily="34" charset="0"/>
                <a:ea typeface="Times"/>
                <a:cs typeface="Arial" panose="020B0604020202020204" pitchFamily="34" charset="0"/>
              </a:rPr>
              <a:t>some</a:t>
            </a:r>
            <a:r>
              <a:rPr lang="fr-FR" sz="4000" dirty="0">
                <a:effectLst/>
                <a:latin typeface="Arial" panose="020B0604020202020204" pitchFamily="34" charset="0"/>
                <a:ea typeface="Times"/>
                <a:cs typeface="Arial" panose="020B0604020202020204" pitchFamily="34" charset="0"/>
              </a:rPr>
              <a:t> of the questions </a:t>
            </a:r>
            <a:r>
              <a:rPr lang="fr-FR" sz="4000" dirty="0" err="1">
                <a:effectLst/>
                <a:latin typeface="Arial" panose="020B0604020202020204" pitchFamily="34" charset="0"/>
                <a:ea typeface="Times"/>
                <a:cs typeface="Arial" panose="020B0604020202020204" pitchFamily="34" charset="0"/>
              </a:rPr>
              <a:t>which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probably</a:t>
            </a:r>
            <a:r>
              <a:rPr lang="fr-FR" sz="4000" dirty="0">
                <a:effectLst/>
                <a:latin typeface="Arial" panose="020B0604020202020204" pitchFamily="34" charset="0"/>
                <a:ea typeface="Times"/>
                <a:cs typeface="Arial" panose="020B0604020202020204" pitchFamily="34" charset="0"/>
              </a:rPr>
              <a:t> warrant attention </a:t>
            </a:r>
            <a:r>
              <a:rPr lang="fr-FR" sz="4000" dirty="0" err="1">
                <a:effectLst/>
                <a:latin typeface="Arial" panose="020B0604020202020204" pitchFamily="34" charset="0"/>
                <a:ea typeface="Times"/>
                <a:cs typeface="Arial" panose="020B0604020202020204" pitchFamily="34" charset="0"/>
              </a:rPr>
              <a:t>during</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our</a:t>
            </a:r>
            <a:r>
              <a:rPr lang="fr-FR" sz="4000" dirty="0">
                <a:effectLst/>
                <a:latin typeface="Arial" panose="020B0604020202020204" pitchFamily="34" charset="0"/>
                <a:ea typeface="Times"/>
                <a:cs typeface="Arial" panose="020B0604020202020204" pitchFamily="34" charset="0"/>
              </a:rPr>
              <a:t> discussion. In </a:t>
            </a:r>
            <a:r>
              <a:rPr lang="fr-FR" sz="4000" dirty="0" err="1">
                <a:effectLst/>
                <a:latin typeface="Arial" panose="020B0604020202020204" pitchFamily="34" charset="0"/>
                <a:ea typeface="Times"/>
                <a:cs typeface="Arial" panose="020B0604020202020204" pitchFamily="34" charset="0"/>
              </a:rPr>
              <a:t>any</a:t>
            </a:r>
            <a:r>
              <a:rPr lang="fr-FR" sz="4000" dirty="0">
                <a:effectLst/>
                <a:latin typeface="Arial" panose="020B0604020202020204" pitchFamily="34" charset="0"/>
                <a:ea typeface="Times"/>
                <a:cs typeface="Arial" panose="020B0604020202020204" pitchFamily="34" charset="0"/>
              </a:rPr>
              <a:t> case, </a:t>
            </a:r>
            <a:r>
              <a:rPr lang="fr-FR" sz="4000" dirty="0" err="1">
                <a:effectLst/>
                <a:latin typeface="Arial" panose="020B0604020202020204" pitchFamily="34" charset="0"/>
                <a:ea typeface="Times"/>
                <a:cs typeface="Arial" panose="020B0604020202020204" pitchFamily="34" charset="0"/>
              </a:rPr>
              <a:t>it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seems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useful</a:t>
            </a:r>
            <a:r>
              <a:rPr lang="fr-FR" sz="4000" dirty="0">
                <a:effectLst/>
                <a:latin typeface="Arial" panose="020B0604020202020204" pitchFamily="34" charset="0"/>
                <a:ea typeface="Times"/>
                <a:cs typeface="Arial" panose="020B0604020202020204" pitchFamily="34" charset="0"/>
              </a:rPr>
              <a:t> to </a:t>
            </a:r>
            <a:r>
              <a:rPr lang="fr-FR" sz="4000" dirty="0" err="1">
                <a:effectLst/>
                <a:latin typeface="Arial" panose="020B0604020202020204" pitchFamily="34" charset="0"/>
                <a:ea typeface="Times"/>
                <a:cs typeface="Arial" panose="020B0604020202020204" pitchFamily="34" charset="0"/>
              </a:rPr>
              <a:t>bring</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them</a:t>
            </a:r>
            <a:r>
              <a:rPr lang="fr-FR" sz="4000" dirty="0">
                <a:effectLst/>
                <a:latin typeface="Arial" panose="020B0604020202020204" pitchFamily="34" charset="0"/>
                <a:ea typeface="Times"/>
                <a:cs typeface="Arial" panose="020B0604020202020204" pitchFamily="34" charset="0"/>
              </a:rPr>
              <a:t> up in the </a:t>
            </a:r>
            <a:r>
              <a:rPr lang="fr-FR" sz="4000" dirty="0" err="1">
                <a:effectLst/>
                <a:latin typeface="Arial" panose="020B0604020202020204" pitchFamily="34" charset="0"/>
                <a:ea typeface="Times"/>
                <a:cs typeface="Arial" panose="020B0604020202020204" pitchFamily="34" charset="0"/>
              </a:rPr>
              <a:t>hope</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that</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they</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will</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prove</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helpful</a:t>
            </a:r>
            <a:r>
              <a:rPr lang="fr-FR" sz="4000" dirty="0">
                <a:effectLst/>
                <a:latin typeface="Arial" panose="020B0604020202020204" pitchFamily="34" charset="0"/>
                <a:ea typeface="Times"/>
                <a:cs typeface="Arial" panose="020B0604020202020204" pitchFamily="34" charset="0"/>
              </a:rPr>
              <a:t> in </a:t>
            </a:r>
            <a:r>
              <a:rPr lang="fr-FR" sz="4000" dirty="0" err="1">
                <a:effectLst/>
                <a:latin typeface="Arial" panose="020B0604020202020204" pitchFamily="34" charset="0"/>
                <a:ea typeface="Times"/>
                <a:cs typeface="Arial" panose="020B0604020202020204" pitchFamily="34" charset="0"/>
              </a:rPr>
              <a:t>orienting</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your</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reading</a:t>
            </a:r>
            <a:r>
              <a:rPr lang="fr-FR" sz="4000" dirty="0">
                <a:effectLst/>
                <a:latin typeface="Arial" panose="020B0604020202020204" pitchFamily="34" charset="0"/>
                <a:ea typeface="Times"/>
                <a:cs typeface="Arial" panose="020B0604020202020204" pitchFamily="34" charset="0"/>
              </a:rPr>
              <a:t> and </a:t>
            </a:r>
            <a:r>
              <a:rPr lang="fr-FR" sz="4000" dirty="0" err="1">
                <a:effectLst/>
                <a:latin typeface="Arial" panose="020B0604020202020204" pitchFamily="34" charset="0"/>
                <a:ea typeface="Times"/>
                <a:cs typeface="Arial" panose="020B0604020202020204" pitchFamily="34" charset="0"/>
              </a:rPr>
              <a:t>your</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understanding</a:t>
            </a:r>
            <a:r>
              <a:rPr lang="fr-FR" sz="4000" dirty="0">
                <a:effectLst/>
                <a:latin typeface="Arial" panose="020B0604020202020204" pitchFamily="34" charset="0"/>
                <a:ea typeface="Times"/>
                <a:cs typeface="Arial" panose="020B0604020202020204" pitchFamily="34" charset="0"/>
              </a:rPr>
              <a:t> of </a:t>
            </a:r>
            <a:r>
              <a:rPr lang="fr-FR" sz="4000" dirty="0" err="1">
                <a:effectLst/>
                <a:latin typeface="Arial" panose="020B0604020202020204" pitchFamily="34" charset="0"/>
                <a:ea typeface="Times"/>
                <a:cs typeface="Arial" panose="020B0604020202020204" pitchFamily="34" charset="0"/>
              </a:rPr>
              <a:t>my</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presentation</a:t>
            </a:r>
            <a:r>
              <a:rPr lang="fr-FR" sz="4000" b="1" dirty="0">
                <a:solidFill>
                  <a:srgbClr val="800000"/>
                </a:solidFill>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Hoping</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likewise</a:t>
            </a:r>
            <a:r>
              <a:rPr lang="fr-FR" sz="4000" dirty="0">
                <a:effectLst/>
                <a:latin typeface="Arial" panose="020B0604020202020204" pitchFamily="34" charset="0"/>
                <a:ea typeface="Times"/>
                <a:cs typeface="Arial" panose="020B0604020202020204" pitchFamily="34" charset="0"/>
              </a:rPr>
              <a:t> to go </a:t>
            </a:r>
            <a:r>
              <a:rPr lang="fr-FR" sz="4000" dirty="0" err="1">
                <a:effectLst/>
                <a:latin typeface="Arial" panose="020B0604020202020204" pitchFamily="34" charset="0"/>
                <a:ea typeface="Times"/>
                <a:cs typeface="Arial" panose="020B0604020202020204" pitchFamily="34" charset="0"/>
              </a:rPr>
              <a:t>deeply</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into</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this</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particular</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relationship</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between</a:t>
            </a:r>
            <a:r>
              <a:rPr lang="fr-FR" sz="4000" dirty="0">
                <a:effectLst/>
                <a:latin typeface="Arial" panose="020B0604020202020204" pitchFamily="34" charset="0"/>
                <a:ea typeface="Times"/>
                <a:cs typeface="Arial" panose="020B0604020202020204" pitchFamily="34" charset="0"/>
              </a:rPr>
              <a:t> tangible and intangible cultural </a:t>
            </a:r>
            <a:r>
              <a:rPr lang="fr-FR" sz="4000" dirty="0" err="1">
                <a:effectLst/>
                <a:latin typeface="Arial" panose="020B0604020202020204" pitchFamily="34" charset="0"/>
                <a:ea typeface="Times"/>
                <a:cs typeface="Arial" panose="020B0604020202020204" pitchFamily="34" charset="0"/>
              </a:rPr>
              <a:t>heritage</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which</a:t>
            </a:r>
            <a:r>
              <a:rPr lang="fr-FR" sz="4000" dirty="0">
                <a:effectLst/>
                <a:latin typeface="Arial" panose="020B0604020202020204" pitchFamily="34" charset="0"/>
                <a:ea typeface="Times"/>
                <a:cs typeface="Arial" panose="020B0604020202020204" pitchFamily="34" charset="0"/>
              </a:rPr>
              <a:t> </a:t>
            </a:r>
            <a:r>
              <a:rPr lang="fr-FR" sz="4000" dirty="0" err="1">
                <a:effectLst/>
                <a:latin typeface="Arial" panose="020B0604020202020204" pitchFamily="34" charset="0"/>
                <a:ea typeface="Times"/>
                <a:cs typeface="Arial" panose="020B0604020202020204" pitchFamily="34" charset="0"/>
              </a:rPr>
              <a:t>is</a:t>
            </a:r>
            <a:r>
              <a:rPr lang="fr-FR" sz="4000" dirty="0">
                <a:effectLst/>
                <a:latin typeface="Arial" panose="020B0604020202020204" pitchFamily="34" charset="0"/>
                <a:ea typeface="Times"/>
                <a:cs typeface="Arial" panose="020B0604020202020204" pitchFamily="34" charset="0"/>
              </a:rPr>
              <a:t> the nucleus of </a:t>
            </a:r>
            <a:r>
              <a:rPr lang="fr-FR" sz="4000" dirty="0" err="1">
                <a:effectLst/>
                <a:latin typeface="Arial" panose="020B0604020202020204" pitchFamily="34" charset="0"/>
                <a:ea typeface="Times"/>
                <a:cs typeface="Arial" panose="020B0604020202020204" pitchFamily="34" charset="0"/>
              </a:rPr>
              <a:t>this</a:t>
            </a:r>
            <a:r>
              <a:rPr lang="fr-FR" sz="4000" dirty="0">
                <a:effectLst/>
                <a:latin typeface="Arial" panose="020B0604020202020204" pitchFamily="34" charset="0"/>
                <a:ea typeface="Times"/>
                <a:cs typeface="Arial" panose="020B0604020202020204" pitchFamily="34" charset="0"/>
              </a:rPr>
              <a:t> International </a:t>
            </a:r>
            <a:r>
              <a:rPr lang="fr-FR" sz="4000" dirty="0" err="1">
                <a:effectLst/>
                <a:latin typeface="Arial" panose="020B0604020202020204" pitchFamily="34" charset="0"/>
                <a:ea typeface="Times"/>
                <a:cs typeface="Arial" panose="020B0604020202020204" pitchFamily="34" charset="0"/>
              </a:rPr>
              <a:t>Conference</a:t>
            </a:r>
            <a:r>
              <a:rPr lang="fr-FR" sz="4000" dirty="0">
                <a:effectLst/>
                <a:latin typeface="Arial" panose="020B0604020202020204" pitchFamily="34" charset="0"/>
                <a:ea typeface="Times"/>
                <a:cs typeface="Arial" panose="020B0604020202020204" pitchFamily="34" charset="0"/>
              </a:rPr>
              <a:t>.</a:t>
            </a:r>
            <a:endParaRPr lang="fr-MA" sz="4000" dirty="0">
              <a:effectLst/>
              <a:latin typeface="Arial" panose="020B0604020202020204" pitchFamily="34" charset="0"/>
              <a:ea typeface="Times"/>
              <a:cs typeface="Arial" panose="020B0604020202020204" pitchFamily="34" charset="0"/>
            </a:endParaRPr>
          </a:p>
          <a:p>
            <a:endParaRPr lang="fr-FR" dirty="0"/>
          </a:p>
        </p:txBody>
      </p:sp>
    </p:spTree>
    <p:extLst>
      <p:ext uri="{BB962C8B-B14F-4D97-AF65-F5344CB8AC3E}">
        <p14:creationId xmlns:p14="http://schemas.microsoft.com/office/powerpoint/2010/main" val="332271859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TotalTime>
  <Words>4503</Words>
  <Application>Microsoft Macintosh PowerPoint</Application>
  <PresentationFormat>Affichage à l'écran (4:3)</PresentationFormat>
  <Paragraphs>280</Paragraphs>
  <Slides>40</Slides>
  <Notes>33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Apple Chancery</vt:lpstr>
      <vt:lpstr>Arial</vt:lpstr>
      <vt:lpstr>Calibri</vt:lpstr>
      <vt:lpstr>Times</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FIN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PAGE DE PRÉSENTATION  (A RAJOUTER )</dc:title>
  <dc:creator>Said Mouline</dc:creator>
  <cp:lastModifiedBy>Said Mouline</cp:lastModifiedBy>
  <cp:revision>4</cp:revision>
  <dcterms:created xsi:type="dcterms:W3CDTF">2016-05-21T17:29:11Z</dcterms:created>
  <dcterms:modified xsi:type="dcterms:W3CDTF">2023-02-27T13:44:33Z</dcterms:modified>
</cp:coreProperties>
</file>